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5" r:id="rId4"/>
    <p:sldId id="276" r:id="rId5"/>
    <p:sldId id="264" r:id="rId6"/>
    <p:sldId id="269" r:id="rId7"/>
    <p:sldId id="270" r:id="rId8"/>
    <p:sldId id="271" r:id="rId9"/>
    <p:sldId id="272" r:id="rId10"/>
    <p:sldId id="258" r:id="rId11"/>
    <p:sldId id="259" r:id="rId12"/>
    <p:sldId id="260" r:id="rId13"/>
    <p:sldId id="261" r:id="rId14"/>
    <p:sldId id="262" r:id="rId15"/>
    <p:sldId id="265" r:id="rId16"/>
    <p:sldId id="266" r:id="rId17"/>
    <p:sldId id="267" r:id="rId18"/>
    <p:sldId id="268" r:id="rId19"/>
    <p:sldId id="263" r:id="rId20"/>
    <p:sldId id="277" r:id="rId21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39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DD7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DD7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DD7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DD7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0116" y="367741"/>
            <a:ext cx="8171205" cy="800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DD7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7470" y="1944141"/>
            <a:ext cx="5024120" cy="470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1"/>
            <a:ext cx="3886200" cy="27432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0" y="1371600"/>
            <a:ext cx="914400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Cambria"/>
                <a:cs typeface="Cambria"/>
              </a:rPr>
              <a:t> «Цифровая образовательная среда </a:t>
            </a:r>
            <a:r>
              <a:rPr lang="ru-RU" sz="2800" b="1" dirty="0" err="1" smtClean="0">
                <a:solidFill>
                  <a:srgbClr val="0070C0"/>
                </a:solidFill>
                <a:latin typeface="Cambria"/>
                <a:cs typeface="Cambria"/>
              </a:rPr>
              <a:t>ПиктоМир</a:t>
            </a:r>
            <a:r>
              <a:rPr lang="ru-RU" sz="2800" b="1" dirty="0" smtClean="0">
                <a:solidFill>
                  <a:srgbClr val="0070C0"/>
                </a:solidFill>
                <a:latin typeface="Cambria"/>
                <a:cs typeface="Cambria"/>
              </a:rPr>
              <a:t> , как средство формирования основ  алгоритмизации и программирования у дошкольников»</a:t>
            </a:r>
            <a:endParaRPr sz="2800" b="1">
              <a:solidFill>
                <a:srgbClr val="0070C0"/>
              </a:solidFill>
              <a:latin typeface="Cambria"/>
              <a:cs typeface="Cambria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181600" y="5105400"/>
          <a:ext cx="3581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</a:tblGrid>
              <a:tr h="1422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Подготовила</a:t>
                      </a:r>
                      <a:r>
                        <a:rPr lang="ru-RU" baseline="0" dirty="0" smtClean="0"/>
                        <a:t>: </a:t>
                      </a:r>
                      <a:r>
                        <a:rPr lang="ru-RU" sz="2400" b="1" baseline="0" dirty="0" err="1" smtClean="0"/>
                        <a:t>Проць</a:t>
                      </a:r>
                      <a:r>
                        <a:rPr lang="ru-RU" sz="2400" b="1" baseline="0" dirty="0" smtClean="0"/>
                        <a:t> М.А.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458595" cy="1007110"/>
            </a:xfrm>
            <a:custGeom>
              <a:avLst/>
              <a:gdLst/>
              <a:ahLst/>
              <a:cxnLst/>
              <a:rect l="l" t="t" r="r" b="b"/>
              <a:pathLst>
                <a:path w="1458595" h="1007110">
                  <a:moveTo>
                    <a:pt x="0" y="1006983"/>
                  </a:moveTo>
                  <a:lnTo>
                    <a:pt x="1458468" y="1006983"/>
                  </a:lnTo>
                  <a:lnTo>
                    <a:pt x="1458468" y="0"/>
                  </a:lnTo>
                  <a:lnTo>
                    <a:pt x="0" y="0"/>
                  </a:lnTo>
                  <a:lnTo>
                    <a:pt x="0" y="1006983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35169" y="1235836"/>
              <a:ext cx="3857625" cy="1833245"/>
            </a:xfrm>
            <a:custGeom>
              <a:avLst/>
              <a:gdLst/>
              <a:ahLst/>
              <a:cxnLst/>
              <a:rect l="l" t="t" r="r" b="b"/>
              <a:pathLst>
                <a:path w="3857625" h="1833245">
                  <a:moveTo>
                    <a:pt x="3551808" y="0"/>
                  </a:moveTo>
                  <a:lnTo>
                    <a:pt x="554354" y="0"/>
                  </a:lnTo>
                  <a:lnTo>
                    <a:pt x="504784" y="4002"/>
                  </a:lnTo>
                  <a:lnTo>
                    <a:pt x="457763" y="15587"/>
                  </a:lnTo>
                  <a:lnTo>
                    <a:pt x="413920" y="34125"/>
                  </a:lnTo>
                  <a:lnTo>
                    <a:pt x="373882" y="58984"/>
                  </a:lnTo>
                  <a:lnTo>
                    <a:pt x="338280" y="89535"/>
                  </a:lnTo>
                  <a:lnTo>
                    <a:pt x="307741" y="125144"/>
                  </a:lnTo>
                  <a:lnTo>
                    <a:pt x="282894" y="165183"/>
                  </a:lnTo>
                  <a:lnTo>
                    <a:pt x="264368" y="209019"/>
                  </a:lnTo>
                  <a:lnTo>
                    <a:pt x="252791" y="256022"/>
                  </a:lnTo>
                  <a:lnTo>
                    <a:pt x="248792" y="305562"/>
                  </a:lnTo>
                  <a:lnTo>
                    <a:pt x="0" y="706501"/>
                  </a:lnTo>
                  <a:lnTo>
                    <a:pt x="248792" y="763777"/>
                  </a:lnTo>
                  <a:lnTo>
                    <a:pt x="248792" y="1527555"/>
                  </a:lnTo>
                  <a:lnTo>
                    <a:pt x="252791" y="1577126"/>
                  </a:lnTo>
                  <a:lnTo>
                    <a:pt x="264368" y="1624147"/>
                  </a:lnTo>
                  <a:lnTo>
                    <a:pt x="282894" y="1667990"/>
                  </a:lnTo>
                  <a:lnTo>
                    <a:pt x="307741" y="1708028"/>
                  </a:lnTo>
                  <a:lnTo>
                    <a:pt x="338280" y="1743630"/>
                  </a:lnTo>
                  <a:lnTo>
                    <a:pt x="373882" y="1774169"/>
                  </a:lnTo>
                  <a:lnTo>
                    <a:pt x="413920" y="1799016"/>
                  </a:lnTo>
                  <a:lnTo>
                    <a:pt x="457763" y="1817542"/>
                  </a:lnTo>
                  <a:lnTo>
                    <a:pt x="504784" y="1829119"/>
                  </a:lnTo>
                  <a:lnTo>
                    <a:pt x="554354" y="1833117"/>
                  </a:lnTo>
                  <a:lnTo>
                    <a:pt x="3551808" y="1833117"/>
                  </a:lnTo>
                  <a:lnTo>
                    <a:pt x="3601348" y="1829119"/>
                  </a:lnTo>
                  <a:lnTo>
                    <a:pt x="3648351" y="1817542"/>
                  </a:lnTo>
                  <a:lnTo>
                    <a:pt x="3692187" y="1799016"/>
                  </a:lnTo>
                  <a:lnTo>
                    <a:pt x="3732226" y="1774169"/>
                  </a:lnTo>
                  <a:lnTo>
                    <a:pt x="3767835" y="1743630"/>
                  </a:lnTo>
                  <a:lnTo>
                    <a:pt x="3798386" y="1708028"/>
                  </a:lnTo>
                  <a:lnTo>
                    <a:pt x="3823245" y="1667990"/>
                  </a:lnTo>
                  <a:lnTo>
                    <a:pt x="3841783" y="1624147"/>
                  </a:lnTo>
                  <a:lnTo>
                    <a:pt x="3853368" y="1577126"/>
                  </a:lnTo>
                  <a:lnTo>
                    <a:pt x="3857371" y="1527555"/>
                  </a:lnTo>
                  <a:lnTo>
                    <a:pt x="3857371" y="305562"/>
                  </a:lnTo>
                  <a:lnTo>
                    <a:pt x="3853368" y="256022"/>
                  </a:lnTo>
                  <a:lnTo>
                    <a:pt x="3841783" y="209019"/>
                  </a:lnTo>
                  <a:lnTo>
                    <a:pt x="3823245" y="165183"/>
                  </a:lnTo>
                  <a:lnTo>
                    <a:pt x="3798386" y="125144"/>
                  </a:lnTo>
                  <a:lnTo>
                    <a:pt x="3767836" y="89535"/>
                  </a:lnTo>
                  <a:lnTo>
                    <a:pt x="3732226" y="58984"/>
                  </a:lnTo>
                  <a:lnTo>
                    <a:pt x="3692187" y="34125"/>
                  </a:lnTo>
                  <a:lnTo>
                    <a:pt x="3648351" y="15587"/>
                  </a:lnTo>
                  <a:lnTo>
                    <a:pt x="3601348" y="4002"/>
                  </a:lnTo>
                  <a:lnTo>
                    <a:pt x="35518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35169" y="1235836"/>
              <a:ext cx="3857625" cy="1833245"/>
            </a:xfrm>
            <a:custGeom>
              <a:avLst/>
              <a:gdLst/>
              <a:ahLst/>
              <a:cxnLst/>
              <a:rect l="l" t="t" r="r" b="b"/>
              <a:pathLst>
                <a:path w="3857625" h="1833245">
                  <a:moveTo>
                    <a:pt x="248792" y="305562"/>
                  </a:moveTo>
                  <a:lnTo>
                    <a:pt x="252791" y="256022"/>
                  </a:lnTo>
                  <a:lnTo>
                    <a:pt x="264368" y="209019"/>
                  </a:lnTo>
                  <a:lnTo>
                    <a:pt x="282894" y="165183"/>
                  </a:lnTo>
                  <a:lnTo>
                    <a:pt x="307741" y="125144"/>
                  </a:lnTo>
                  <a:lnTo>
                    <a:pt x="338280" y="89534"/>
                  </a:lnTo>
                  <a:lnTo>
                    <a:pt x="373882" y="58984"/>
                  </a:lnTo>
                  <a:lnTo>
                    <a:pt x="413920" y="34125"/>
                  </a:lnTo>
                  <a:lnTo>
                    <a:pt x="457763" y="15587"/>
                  </a:lnTo>
                  <a:lnTo>
                    <a:pt x="504784" y="4002"/>
                  </a:lnTo>
                  <a:lnTo>
                    <a:pt x="554354" y="0"/>
                  </a:lnTo>
                  <a:lnTo>
                    <a:pt x="850264" y="0"/>
                  </a:lnTo>
                  <a:lnTo>
                    <a:pt x="1752346" y="0"/>
                  </a:lnTo>
                  <a:lnTo>
                    <a:pt x="3551808" y="0"/>
                  </a:lnTo>
                  <a:lnTo>
                    <a:pt x="3601348" y="4002"/>
                  </a:lnTo>
                  <a:lnTo>
                    <a:pt x="3648351" y="15587"/>
                  </a:lnTo>
                  <a:lnTo>
                    <a:pt x="3692187" y="34125"/>
                  </a:lnTo>
                  <a:lnTo>
                    <a:pt x="3732226" y="58984"/>
                  </a:lnTo>
                  <a:lnTo>
                    <a:pt x="3767836" y="89535"/>
                  </a:lnTo>
                  <a:lnTo>
                    <a:pt x="3798386" y="125144"/>
                  </a:lnTo>
                  <a:lnTo>
                    <a:pt x="3823245" y="165183"/>
                  </a:lnTo>
                  <a:lnTo>
                    <a:pt x="3841783" y="209019"/>
                  </a:lnTo>
                  <a:lnTo>
                    <a:pt x="3853368" y="256022"/>
                  </a:lnTo>
                  <a:lnTo>
                    <a:pt x="3857371" y="305562"/>
                  </a:lnTo>
                  <a:lnTo>
                    <a:pt x="3857371" y="763777"/>
                  </a:lnTo>
                  <a:lnTo>
                    <a:pt x="3857371" y="1527555"/>
                  </a:lnTo>
                  <a:lnTo>
                    <a:pt x="3853368" y="1577126"/>
                  </a:lnTo>
                  <a:lnTo>
                    <a:pt x="3841783" y="1624147"/>
                  </a:lnTo>
                  <a:lnTo>
                    <a:pt x="3823245" y="1667990"/>
                  </a:lnTo>
                  <a:lnTo>
                    <a:pt x="3798386" y="1708028"/>
                  </a:lnTo>
                  <a:lnTo>
                    <a:pt x="3767835" y="1743630"/>
                  </a:lnTo>
                  <a:lnTo>
                    <a:pt x="3732226" y="1774169"/>
                  </a:lnTo>
                  <a:lnTo>
                    <a:pt x="3692187" y="1799016"/>
                  </a:lnTo>
                  <a:lnTo>
                    <a:pt x="3648351" y="1817542"/>
                  </a:lnTo>
                  <a:lnTo>
                    <a:pt x="3601348" y="1829119"/>
                  </a:lnTo>
                  <a:lnTo>
                    <a:pt x="3551808" y="1833117"/>
                  </a:lnTo>
                  <a:lnTo>
                    <a:pt x="1752346" y="1833117"/>
                  </a:lnTo>
                  <a:lnTo>
                    <a:pt x="850264" y="1833117"/>
                  </a:lnTo>
                  <a:lnTo>
                    <a:pt x="554354" y="1833117"/>
                  </a:lnTo>
                  <a:lnTo>
                    <a:pt x="504784" y="1829119"/>
                  </a:lnTo>
                  <a:lnTo>
                    <a:pt x="457763" y="1817542"/>
                  </a:lnTo>
                  <a:lnTo>
                    <a:pt x="413920" y="1799016"/>
                  </a:lnTo>
                  <a:lnTo>
                    <a:pt x="373882" y="1774169"/>
                  </a:lnTo>
                  <a:lnTo>
                    <a:pt x="338280" y="1743630"/>
                  </a:lnTo>
                  <a:lnTo>
                    <a:pt x="307741" y="1708028"/>
                  </a:lnTo>
                  <a:lnTo>
                    <a:pt x="282894" y="1667990"/>
                  </a:lnTo>
                  <a:lnTo>
                    <a:pt x="264368" y="1624147"/>
                  </a:lnTo>
                  <a:lnTo>
                    <a:pt x="252791" y="1577126"/>
                  </a:lnTo>
                  <a:lnTo>
                    <a:pt x="248792" y="1527555"/>
                  </a:lnTo>
                  <a:lnTo>
                    <a:pt x="248792" y="763777"/>
                  </a:lnTo>
                  <a:lnTo>
                    <a:pt x="0" y="706501"/>
                  </a:lnTo>
                  <a:lnTo>
                    <a:pt x="248792" y="30556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53836" y="1403985"/>
            <a:ext cx="306895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4620" marR="127000" indent="137160">
              <a:lnSpc>
                <a:spcPct val="100000"/>
              </a:lnSpc>
              <a:spcBef>
                <a:spcPts val="95"/>
              </a:spcBef>
            </a:pPr>
            <a:r>
              <a:rPr sz="1600" spc="-10" smtClean="0">
                <a:solidFill>
                  <a:srgbClr val="FFFFFF"/>
                </a:solidFill>
                <a:latin typeface="Cambria Math"/>
                <a:cs typeface="Cambria Math"/>
              </a:rPr>
              <a:t>ДОПУСКАЕТ</a:t>
            </a:r>
            <a:r>
              <a:rPr sz="1600" spc="-50" smtClean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600" spc="-10" smtClean="0">
                <a:solidFill>
                  <a:srgbClr val="FFFFFF"/>
                </a:solidFill>
                <a:latin typeface="Cambria Math"/>
                <a:cs typeface="Cambria Math"/>
              </a:rPr>
              <a:t>БЕЗЭКРАННОЕ </a:t>
            </a:r>
            <a:r>
              <a:rPr sz="1600" spc="-20" dirty="0">
                <a:solidFill>
                  <a:srgbClr val="FFFFFF"/>
                </a:solidFill>
                <a:latin typeface="Cambria Math"/>
                <a:cs typeface="Cambria Math"/>
              </a:rPr>
              <a:t>ПРОГРАММИРОВАНИЕ</a:t>
            </a:r>
            <a:r>
              <a:rPr sz="1600" spc="3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mbria Math"/>
                <a:cs typeface="Cambria Math"/>
              </a:rPr>
              <a:t>ПУТЕМ </a:t>
            </a:r>
            <a:r>
              <a:rPr sz="1600" spc="-10" dirty="0">
                <a:solidFill>
                  <a:srgbClr val="FFFFFF"/>
                </a:solidFill>
                <a:latin typeface="Cambria Math"/>
                <a:cs typeface="Cambria Math"/>
              </a:rPr>
              <a:t>СВОБОДНОЙ</a:t>
            </a:r>
            <a:r>
              <a:rPr sz="1600" spc="-4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 Math"/>
                <a:cs typeface="Cambria Math"/>
              </a:rPr>
              <a:t>КОМПАНОВКИ</a:t>
            </a:r>
            <a:endParaRPr sz="1600">
              <a:latin typeface="Cambria Math"/>
              <a:cs typeface="Cambria Math"/>
            </a:endParaRPr>
          </a:p>
          <a:p>
            <a:pPr marL="12065" marR="5080" indent="1270" algn="ctr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FFFFFF"/>
                </a:solidFill>
                <a:latin typeface="Cambria Math"/>
                <a:cs typeface="Cambria Math"/>
              </a:rPr>
              <a:t>ПРОГРАММЫ</a:t>
            </a:r>
            <a:r>
              <a:rPr sz="1600" spc="-3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 Math"/>
                <a:cs typeface="Cambria Math"/>
              </a:rPr>
              <a:t>И</a:t>
            </a:r>
            <a:r>
              <a:rPr sz="1600" spc="-5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 Math"/>
                <a:cs typeface="Cambria Math"/>
              </a:rPr>
              <a:t>КАРТОЧЕК</a:t>
            </a:r>
            <a:r>
              <a:rPr sz="1600" spc="-3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mbria Math"/>
                <a:cs typeface="Cambria Math"/>
              </a:rPr>
              <a:t>ИЛИ </a:t>
            </a:r>
            <a:r>
              <a:rPr sz="1600" spc="-10" dirty="0">
                <a:solidFill>
                  <a:srgbClr val="FFFFFF"/>
                </a:solidFill>
                <a:latin typeface="Cambria Math"/>
                <a:cs typeface="Cambria Math"/>
              </a:rPr>
              <a:t>КУБИКОВ,</a:t>
            </a:r>
            <a:r>
              <a:rPr sz="1600" spc="-3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 Math"/>
                <a:cs typeface="Cambria Math"/>
              </a:rPr>
              <a:t>БЕЗ</a:t>
            </a:r>
            <a:r>
              <a:rPr sz="1600" spc="-4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mbria Math"/>
                <a:cs typeface="Cambria Math"/>
              </a:rPr>
              <a:t>ИСПОЛЬЗОВАНИЯ </a:t>
            </a:r>
            <a:r>
              <a:rPr sz="1600" spc="-10" dirty="0">
                <a:solidFill>
                  <a:srgbClr val="FFFFFF"/>
                </a:solidFill>
                <a:latin typeface="Cambria Math"/>
                <a:cs typeface="Cambria Math"/>
              </a:rPr>
              <a:t>ДОПОЛНИТЕЛЬНЫХ</a:t>
            </a:r>
            <a:r>
              <a:rPr sz="1600" spc="-6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 Math"/>
                <a:cs typeface="Cambria Math"/>
              </a:rPr>
              <a:t>УСТРОЙСТВ</a:t>
            </a:r>
            <a:endParaRPr sz="1600">
              <a:latin typeface="Cambria Math"/>
              <a:cs typeface="Cambria Math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48361"/>
            <a:ext cx="9144000" cy="68897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537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ЦИФРОВАЯ</a:t>
            </a:r>
            <a:r>
              <a:rPr spc="-35" dirty="0"/>
              <a:t> </a:t>
            </a:r>
            <a:r>
              <a:rPr spc="-145" dirty="0"/>
              <a:t>ОБРАЗОВАТЕЛЬНАЯ</a:t>
            </a:r>
            <a:r>
              <a:rPr spc="-20" dirty="0"/>
              <a:t> </a:t>
            </a:r>
            <a:r>
              <a:rPr spc="-80" dirty="0"/>
              <a:t>СРЕДА</a:t>
            </a:r>
            <a:r>
              <a:rPr spc="-10" dirty="0"/>
              <a:t> </a:t>
            </a:r>
            <a:r>
              <a:rPr spc="-85" dirty="0">
                <a:solidFill>
                  <a:srgbClr val="FFFFFF"/>
                </a:solidFill>
              </a:rPr>
              <a:t>«ПИКТОМИР»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0" y="1434083"/>
            <a:ext cx="9144000" cy="5424170"/>
            <a:chOff x="0" y="1434083"/>
            <a:chExt cx="9144000" cy="542417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9627" y="4314442"/>
              <a:ext cx="3212592" cy="25435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5589" y="4509135"/>
              <a:ext cx="2623819" cy="19678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314442"/>
              <a:ext cx="3451860" cy="25435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04" y="4509135"/>
              <a:ext cx="2951861" cy="19678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968" y="1434083"/>
              <a:ext cx="4858512" cy="29900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0611" y="1628774"/>
              <a:ext cx="4269994" cy="24019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74079" y="4314442"/>
              <a:ext cx="3169920" cy="25435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70040" y="4509135"/>
              <a:ext cx="2951861" cy="19678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4214" y="4674489"/>
            <a:ext cx="4775200" cy="1283335"/>
            <a:chOff x="2474214" y="4674489"/>
            <a:chExt cx="4775200" cy="1283335"/>
          </a:xfrm>
        </p:grpSpPr>
        <p:sp>
          <p:nvSpPr>
            <p:cNvPr id="3" name="object 3"/>
            <p:cNvSpPr/>
            <p:nvPr/>
          </p:nvSpPr>
          <p:spPr>
            <a:xfrm>
              <a:off x="2486914" y="4687189"/>
              <a:ext cx="4749800" cy="1257935"/>
            </a:xfrm>
            <a:custGeom>
              <a:avLst/>
              <a:gdLst/>
              <a:ahLst/>
              <a:cxnLst/>
              <a:rect l="l" t="t" r="r" b="b"/>
              <a:pathLst>
                <a:path w="4749800" h="1257935">
                  <a:moveTo>
                    <a:pt x="1978914" y="1118069"/>
                  </a:moveTo>
                  <a:lnTo>
                    <a:pt x="791590" y="1118069"/>
                  </a:lnTo>
                  <a:lnTo>
                    <a:pt x="1385315" y="1257833"/>
                  </a:lnTo>
                  <a:lnTo>
                    <a:pt x="1978914" y="1118069"/>
                  </a:lnTo>
                  <a:close/>
                </a:path>
                <a:path w="4749800" h="1257935">
                  <a:moveTo>
                    <a:pt x="4562983" y="0"/>
                  </a:moveTo>
                  <a:lnTo>
                    <a:pt x="186436" y="0"/>
                  </a:lnTo>
                  <a:lnTo>
                    <a:pt x="136863" y="6657"/>
                  </a:lnTo>
                  <a:lnTo>
                    <a:pt x="92324" y="25447"/>
                  </a:lnTo>
                  <a:lnTo>
                    <a:pt x="54594" y="54594"/>
                  </a:lnTo>
                  <a:lnTo>
                    <a:pt x="25447" y="92324"/>
                  </a:lnTo>
                  <a:lnTo>
                    <a:pt x="6657" y="136863"/>
                  </a:lnTo>
                  <a:lnTo>
                    <a:pt x="0" y="186436"/>
                  </a:lnTo>
                  <a:lnTo>
                    <a:pt x="0" y="931735"/>
                  </a:lnTo>
                  <a:lnTo>
                    <a:pt x="6657" y="981270"/>
                  </a:lnTo>
                  <a:lnTo>
                    <a:pt x="25447" y="1025781"/>
                  </a:lnTo>
                  <a:lnTo>
                    <a:pt x="54594" y="1063493"/>
                  </a:lnTo>
                  <a:lnTo>
                    <a:pt x="92324" y="1092629"/>
                  </a:lnTo>
                  <a:lnTo>
                    <a:pt x="136863" y="1111413"/>
                  </a:lnTo>
                  <a:lnTo>
                    <a:pt x="186436" y="1118069"/>
                  </a:lnTo>
                  <a:lnTo>
                    <a:pt x="4562983" y="1118069"/>
                  </a:lnTo>
                  <a:lnTo>
                    <a:pt x="4612555" y="1111413"/>
                  </a:lnTo>
                  <a:lnTo>
                    <a:pt x="4657094" y="1092629"/>
                  </a:lnTo>
                  <a:lnTo>
                    <a:pt x="4694824" y="1063493"/>
                  </a:lnTo>
                  <a:lnTo>
                    <a:pt x="4723971" y="1025781"/>
                  </a:lnTo>
                  <a:lnTo>
                    <a:pt x="4742761" y="981270"/>
                  </a:lnTo>
                  <a:lnTo>
                    <a:pt x="4749419" y="931735"/>
                  </a:lnTo>
                  <a:lnTo>
                    <a:pt x="4749419" y="186436"/>
                  </a:lnTo>
                  <a:lnTo>
                    <a:pt x="4742761" y="136863"/>
                  </a:lnTo>
                  <a:lnTo>
                    <a:pt x="4723971" y="92324"/>
                  </a:lnTo>
                  <a:lnTo>
                    <a:pt x="4694824" y="54594"/>
                  </a:lnTo>
                  <a:lnTo>
                    <a:pt x="4657094" y="25447"/>
                  </a:lnTo>
                  <a:lnTo>
                    <a:pt x="4612555" y="6657"/>
                  </a:lnTo>
                  <a:lnTo>
                    <a:pt x="456298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86914" y="4687189"/>
              <a:ext cx="4749800" cy="1257935"/>
            </a:xfrm>
            <a:custGeom>
              <a:avLst/>
              <a:gdLst/>
              <a:ahLst/>
              <a:cxnLst/>
              <a:rect l="l" t="t" r="r" b="b"/>
              <a:pathLst>
                <a:path w="4749800" h="1257935">
                  <a:moveTo>
                    <a:pt x="0" y="186436"/>
                  </a:moveTo>
                  <a:lnTo>
                    <a:pt x="6657" y="136863"/>
                  </a:lnTo>
                  <a:lnTo>
                    <a:pt x="25447" y="92324"/>
                  </a:lnTo>
                  <a:lnTo>
                    <a:pt x="54594" y="54594"/>
                  </a:lnTo>
                  <a:lnTo>
                    <a:pt x="92324" y="25447"/>
                  </a:lnTo>
                  <a:lnTo>
                    <a:pt x="136863" y="6657"/>
                  </a:lnTo>
                  <a:lnTo>
                    <a:pt x="186436" y="0"/>
                  </a:lnTo>
                  <a:lnTo>
                    <a:pt x="791590" y="0"/>
                  </a:lnTo>
                  <a:lnTo>
                    <a:pt x="1978914" y="0"/>
                  </a:lnTo>
                  <a:lnTo>
                    <a:pt x="4562983" y="0"/>
                  </a:lnTo>
                  <a:lnTo>
                    <a:pt x="4612555" y="6657"/>
                  </a:lnTo>
                  <a:lnTo>
                    <a:pt x="4657094" y="25447"/>
                  </a:lnTo>
                  <a:lnTo>
                    <a:pt x="4694824" y="54594"/>
                  </a:lnTo>
                  <a:lnTo>
                    <a:pt x="4723971" y="92324"/>
                  </a:lnTo>
                  <a:lnTo>
                    <a:pt x="4742761" y="136863"/>
                  </a:lnTo>
                  <a:lnTo>
                    <a:pt x="4749419" y="186436"/>
                  </a:lnTo>
                  <a:lnTo>
                    <a:pt x="4749419" y="652272"/>
                  </a:lnTo>
                  <a:lnTo>
                    <a:pt x="4749419" y="931735"/>
                  </a:lnTo>
                  <a:lnTo>
                    <a:pt x="4742761" y="981270"/>
                  </a:lnTo>
                  <a:lnTo>
                    <a:pt x="4723971" y="1025781"/>
                  </a:lnTo>
                  <a:lnTo>
                    <a:pt x="4694824" y="1063493"/>
                  </a:lnTo>
                  <a:lnTo>
                    <a:pt x="4657094" y="1092629"/>
                  </a:lnTo>
                  <a:lnTo>
                    <a:pt x="4612555" y="1111413"/>
                  </a:lnTo>
                  <a:lnTo>
                    <a:pt x="4562983" y="1118069"/>
                  </a:lnTo>
                  <a:lnTo>
                    <a:pt x="1978914" y="1118069"/>
                  </a:lnTo>
                  <a:lnTo>
                    <a:pt x="1385315" y="1257833"/>
                  </a:lnTo>
                  <a:lnTo>
                    <a:pt x="791590" y="1118069"/>
                  </a:lnTo>
                  <a:lnTo>
                    <a:pt x="186436" y="1118069"/>
                  </a:lnTo>
                  <a:lnTo>
                    <a:pt x="136863" y="1111413"/>
                  </a:lnTo>
                  <a:lnTo>
                    <a:pt x="92324" y="1092629"/>
                  </a:lnTo>
                  <a:lnTo>
                    <a:pt x="54594" y="1063493"/>
                  </a:lnTo>
                  <a:lnTo>
                    <a:pt x="25447" y="1025781"/>
                  </a:lnTo>
                  <a:lnTo>
                    <a:pt x="6657" y="981270"/>
                  </a:lnTo>
                  <a:lnTo>
                    <a:pt x="0" y="931735"/>
                  </a:lnTo>
                  <a:lnTo>
                    <a:pt x="0" y="652272"/>
                  </a:lnTo>
                  <a:lnTo>
                    <a:pt x="0" y="186436"/>
                  </a:lnTo>
                  <a:close/>
                </a:path>
              </a:pathLst>
            </a:custGeom>
            <a:ln w="25399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399029" y="3107689"/>
            <a:ext cx="4562475" cy="939800"/>
            <a:chOff x="2399029" y="3107689"/>
            <a:chExt cx="4562475" cy="939800"/>
          </a:xfrm>
        </p:grpSpPr>
        <p:sp>
          <p:nvSpPr>
            <p:cNvPr id="6" name="object 6"/>
            <p:cNvSpPr/>
            <p:nvPr/>
          </p:nvSpPr>
          <p:spPr>
            <a:xfrm>
              <a:off x="2411729" y="3120389"/>
              <a:ext cx="4537075" cy="914400"/>
            </a:xfrm>
            <a:custGeom>
              <a:avLst/>
              <a:gdLst/>
              <a:ahLst/>
              <a:cxnLst/>
              <a:rect l="l" t="t" r="r" b="b"/>
              <a:pathLst>
                <a:path w="4537075" h="914400">
                  <a:moveTo>
                    <a:pt x="1890268" y="812673"/>
                  </a:moveTo>
                  <a:lnTo>
                    <a:pt x="756157" y="812673"/>
                  </a:lnTo>
                  <a:lnTo>
                    <a:pt x="1323212" y="914273"/>
                  </a:lnTo>
                  <a:lnTo>
                    <a:pt x="1890268" y="812673"/>
                  </a:lnTo>
                  <a:close/>
                </a:path>
                <a:path w="4537075" h="914400">
                  <a:moveTo>
                    <a:pt x="4401058" y="0"/>
                  </a:moveTo>
                  <a:lnTo>
                    <a:pt x="135508" y="0"/>
                  </a:lnTo>
                  <a:lnTo>
                    <a:pt x="92691" y="6911"/>
                  </a:lnTo>
                  <a:lnTo>
                    <a:pt x="55494" y="26155"/>
                  </a:lnTo>
                  <a:lnTo>
                    <a:pt x="26155" y="55494"/>
                  </a:lnTo>
                  <a:lnTo>
                    <a:pt x="6911" y="92691"/>
                  </a:lnTo>
                  <a:lnTo>
                    <a:pt x="0" y="135509"/>
                  </a:lnTo>
                  <a:lnTo>
                    <a:pt x="0" y="677164"/>
                  </a:lnTo>
                  <a:lnTo>
                    <a:pt x="6911" y="719981"/>
                  </a:lnTo>
                  <a:lnTo>
                    <a:pt x="26155" y="757178"/>
                  </a:lnTo>
                  <a:lnTo>
                    <a:pt x="55494" y="786517"/>
                  </a:lnTo>
                  <a:lnTo>
                    <a:pt x="92691" y="805761"/>
                  </a:lnTo>
                  <a:lnTo>
                    <a:pt x="135508" y="812673"/>
                  </a:lnTo>
                  <a:lnTo>
                    <a:pt x="4401058" y="812673"/>
                  </a:lnTo>
                  <a:lnTo>
                    <a:pt x="4443875" y="805761"/>
                  </a:lnTo>
                  <a:lnTo>
                    <a:pt x="4481072" y="786517"/>
                  </a:lnTo>
                  <a:lnTo>
                    <a:pt x="4510411" y="757178"/>
                  </a:lnTo>
                  <a:lnTo>
                    <a:pt x="4529655" y="719981"/>
                  </a:lnTo>
                  <a:lnTo>
                    <a:pt x="4536567" y="677164"/>
                  </a:lnTo>
                  <a:lnTo>
                    <a:pt x="4536567" y="135509"/>
                  </a:lnTo>
                  <a:lnTo>
                    <a:pt x="4529655" y="92691"/>
                  </a:lnTo>
                  <a:lnTo>
                    <a:pt x="4510411" y="55494"/>
                  </a:lnTo>
                  <a:lnTo>
                    <a:pt x="4481072" y="26155"/>
                  </a:lnTo>
                  <a:lnTo>
                    <a:pt x="4443875" y="6911"/>
                  </a:lnTo>
                  <a:lnTo>
                    <a:pt x="440105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1729" y="3120389"/>
              <a:ext cx="4537075" cy="914400"/>
            </a:xfrm>
            <a:custGeom>
              <a:avLst/>
              <a:gdLst/>
              <a:ahLst/>
              <a:cxnLst/>
              <a:rect l="l" t="t" r="r" b="b"/>
              <a:pathLst>
                <a:path w="4537075" h="914400">
                  <a:moveTo>
                    <a:pt x="0" y="135509"/>
                  </a:moveTo>
                  <a:lnTo>
                    <a:pt x="6911" y="92691"/>
                  </a:lnTo>
                  <a:lnTo>
                    <a:pt x="26155" y="55494"/>
                  </a:lnTo>
                  <a:lnTo>
                    <a:pt x="55494" y="26155"/>
                  </a:lnTo>
                  <a:lnTo>
                    <a:pt x="92691" y="6911"/>
                  </a:lnTo>
                  <a:lnTo>
                    <a:pt x="135508" y="0"/>
                  </a:lnTo>
                  <a:lnTo>
                    <a:pt x="756157" y="0"/>
                  </a:lnTo>
                  <a:lnTo>
                    <a:pt x="1890268" y="0"/>
                  </a:lnTo>
                  <a:lnTo>
                    <a:pt x="4401058" y="0"/>
                  </a:lnTo>
                  <a:lnTo>
                    <a:pt x="4443875" y="6911"/>
                  </a:lnTo>
                  <a:lnTo>
                    <a:pt x="4481072" y="26155"/>
                  </a:lnTo>
                  <a:lnTo>
                    <a:pt x="4510411" y="55494"/>
                  </a:lnTo>
                  <a:lnTo>
                    <a:pt x="4529655" y="92691"/>
                  </a:lnTo>
                  <a:lnTo>
                    <a:pt x="4536567" y="135509"/>
                  </a:lnTo>
                  <a:lnTo>
                    <a:pt x="4536567" y="474090"/>
                  </a:lnTo>
                  <a:lnTo>
                    <a:pt x="4536567" y="677164"/>
                  </a:lnTo>
                  <a:lnTo>
                    <a:pt x="4529655" y="719981"/>
                  </a:lnTo>
                  <a:lnTo>
                    <a:pt x="4510411" y="757178"/>
                  </a:lnTo>
                  <a:lnTo>
                    <a:pt x="4481072" y="786517"/>
                  </a:lnTo>
                  <a:lnTo>
                    <a:pt x="4443875" y="805761"/>
                  </a:lnTo>
                  <a:lnTo>
                    <a:pt x="4401058" y="812673"/>
                  </a:lnTo>
                  <a:lnTo>
                    <a:pt x="1890268" y="812673"/>
                  </a:lnTo>
                  <a:lnTo>
                    <a:pt x="1323212" y="914273"/>
                  </a:lnTo>
                  <a:lnTo>
                    <a:pt x="756157" y="812673"/>
                  </a:lnTo>
                  <a:lnTo>
                    <a:pt x="135508" y="812673"/>
                  </a:lnTo>
                  <a:lnTo>
                    <a:pt x="92691" y="805761"/>
                  </a:lnTo>
                  <a:lnTo>
                    <a:pt x="55494" y="786517"/>
                  </a:lnTo>
                  <a:lnTo>
                    <a:pt x="26155" y="757178"/>
                  </a:lnTo>
                  <a:lnTo>
                    <a:pt x="6911" y="719981"/>
                  </a:lnTo>
                  <a:lnTo>
                    <a:pt x="0" y="677164"/>
                  </a:lnTo>
                  <a:lnTo>
                    <a:pt x="0" y="474090"/>
                  </a:lnTo>
                  <a:lnTo>
                    <a:pt x="0" y="135509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399029" y="1760092"/>
            <a:ext cx="3949700" cy="997585"/>
            <a:chOff x="2399029" y="1760092"/>
            <a:chExt cx="3949700" cy="997585"/>
          </a:xfrm>
        </p:grpSpPr>
        <p:sp>
          <p:nvSpPr>
            <p:cNvPr id="9" name="object 9"/>
            <p:cNvSpPr/>
            <p:nvPr/>
          </p:nvSpPr>
          <p:spPr>
            <a:xfrm>
              <a:off x="2411729" y="1772792"/>
              <a:ext cx="3924300" cy="972185"/>
            </a:xfrm>
            <a:custGeom>
              <a:avLst/>
              <a:gdLst/>
              <a:ahLst/>
              <a:cxnLst/>
              <a:rect l="l" t="t" r="r" b="b"/>
              <a:pathLst>
                <a:path w="3924300" h="972185">
                  <a:moveTo>
                    <a:pt x="1634870" y="864108"/>
                  </a:moveTo>
                  <a:lnTo>
                    <a:pt x="653922" y="864108"/>
                  </a:lnTo>
                  <a:lnTo>
                    <a:pt x="1144523" y="972185"/>
                  </a:lnTo>
                  <a:lnTo>
                    <a:pt x="1634870" y="864108"/>
                  </a:lnTo>
                  <a:close/>
                </a:path>
                <a:path w="3924300" h="972185">
                  <a:moveTo>
                    <a:pt x="3779774" y="0"/>
                  </a:moveTo>
                  <a:lnTo>
                    <a:pt x="144018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90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8" y="864108"/>
                  </a:lnTo>
                  <a:lnTo>
                    <a:pt x="3779774" y="864108"/>
                  </a:lnTo>
                  <a:lnTo>
                    <a:pt x="3825280" y="856762"/>
                  </a:lnTo>
                  <a:lnTo>
                    <a:pt x="3864813" y="836310"/>
                  </a:lnTo>
                  <a:lnTo>
                    <a:pt x="3895994" y="805129"/>
                  </a:lnTo>
                  <a:lnTo>
                    <a:pt x="3916446" y="765596"/>
                  </a:lnTo>
                  <a:lnTo>
                    <a:pt x="3923792" y="720090"/>
                  </a:lnTo>
                  <a:lnTo>
                    <a:pt x="3923792" y="144018"/>
                  </a:lnTo>
                  <a:lnTo>
                    <a:pt x="3916446" y="98511"/>
                  </a:lnTo>
                  <a:lnTo>
                    <a:pt x="3895994" y="58978"/>
                  </a:lnTo>
                  <a:lnTo>
                    <a:pt x="3864813" y="27797"/>
                  </a:lnTo>
                  <a:lnTo>
                    <a:pt x="3825280" y="7345"/>
                  </a:lnTo>
                  <a:lnTo>
                    <a:pt x="37797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1729" y="1772792"/>
              <a:ext cx="3924300" cy="972185"/>
            </a:xfrm>
            <a:custGeom>
              <a:avLst/>
              <a:gdLst/>
              <a:ahLst/>
              <a:cxnLst/>
              <a:rect l="l" t="t" r="r" b="b"/>
              <a:pathLst>
                <a:path w="3924300" h="97218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653922" y="0"/>
                  </a:lnTo>
                  <a:lnTo>
                    <a:pt x="1634870" y="0"/>
                  </a:lnTo>
                  <a:lnTo>
                    <a:pt x="3779774" y="0"/>
                  </a:lnTo>
                  <a:lnTo>
                    <a:pt x="3825280" y="7345"/>
                  </a:lnTo>
                  <a:lnTo>
                    <a:pt x="3864813" y="27797"/>
                  </a:lnTo>
                  <a:lnTo>
                    <a:pt x="3895994" y="58978"/>
                  </a:lnTo>
                  <a:lnTo>
                    <a:pt x="3916446" y="98511"/>
                  </a:lnTo>
                  <a:lnTo>
                    <a:pt x="3923792" y="144018"/>
                  </a:lnTo>
                  <a:lnTo>
                    <a:pt x="3923792" y="504063"/>
                  </a:lnTo>
                  <a:lnTo>
                    <a:pt x="3923792" y="720090"/>
                  </a:lnTo>
                  <a:lnTo>
                    <a:pt x="3916446" y="765596"/>
                  </a:lnTo>
                  <a:lnTo>
                    <a:pt x="3895994" y="805129"/>
                  </a:lnTo>
                  <a:lnTo>
                    <a:pt x="3864813" y="836310"/>
                  </a:lnTo>
                  <a:lnTo>
                    <a:pt x="3825280" y="856762"/>
                  </a:lnTo>
                  <a:lnTo>
                    <a:pt x="3779774" y="864108"/>
                  </a:lnTo>
                  <a:lnTo>
                    <a:pt x="1634870" y="864108"/>
                  </a:lnTo>
                  <a:lnTo>
                    <a:pt x="1144523" y="972185"/>
                  </a:lnTo>
                  <a:lnTo>
                    <a:pt x="653922" y="864108"/>
                  </a:lnTo>
                  <a:lnTo>
                    <a:pt x="144018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90"/>
                  </a:lnTo>
                  <a:lnTo>
                    <a:pt x="0" y="504063"/>
                  </a:lnTo>
                  <a:lnTo>
                    <a:pt x="0" y="14401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0"/>
            <a:ext cx="2593340" cy="1016000"/>
          </a:xfrm>
          <a:custGeom>
            <a:avLst/>
            <a:gdLst/>
            <a:ahLst/>
            <a:cxnLst/>
            <a:rect l="l" t="t" r="r" b="b"/>
            <a:pathLst>
              <a:path w="2593340" h="1016000">
                <a:moveTo>
                  <a:pt x="2592959" y="0"/>
                </a:moveTo>
                <a:lnTo>
                  <a:pt x="0" y="0"/>
                </a:lnTo>
                <a:lnTo>
                  <a:pt x="0" y="1016000"/>
                </a:lnTo>
                <a:lnTo>
                  <a:pt x="2592959" y="1016000"/>
                </a:lnTo>
                <a:lnTo>
                  <a:pt x="2592959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779" y="1547487"/>
            <a:ext cx="1410728" cy="1302647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545388" y="2895790"/>
            <a:ext cx="1784985" cy="1377950"/>
            <a:chOff x="545388" y="2895790"/>
            <a:chExt cx="1784985" cy="137795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388" y="3188843"/>
              <a:ext cx="1308862" cy="10845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0250" y="2895790"/>
              <a:ext cx="449602" cy="72548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536317" y="1742008"/>
            <a:ext cx="4471035" cy="38906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8735" marR="1033144">
              <a:lnSpc>
                <a:spcPts val="3030"/>
              </a:lnSpc>
              <a:spcBef>
                <a:spcPts val="475"/>
              </a:spcBef>
            </a:pPr>
            <a:r>
              <a:rPr sz="2800" b="1" spc="-150" dirty="0">
                <a:solidFill>
                  <a:srgbClr val="FFFFFF"/>
                </a:solidFill>
                <a:latin typeface="Cambria"/>
                <a:cs typeface="Cambria"/>
              </a:rPr>
              <a:t>дидактические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105" dirty="0">
                <a:solidFill>
                  <a:srgbClr val="FFFFFF"/>
                </a:solidFill>
                <a:latin typeface="Cambria"/>
                <a:cs typeface="Cambria"/>
              </a:rPr>
              <a:t>игры, </a:t>
            </a:r>
            <a:r>
              <a:rPr sz="2800" b="1" spc="-155" dirty="0">
                <a:solidFill>
                  <a:srgbClr val="FFFFFF"/>
                </a:solidFill>
                <a:latin typeface="Cambria"/>
                <a:cs typeface="Cambria"/>
              </a:rPr>
              <a:t>игровые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задания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2800">
              <a:latin typeface="Cambria"/>
              <a:cs typeface="Cambria"/>
            </a:endParaRPr>
          </a:p>
          <a:p>
            <a:pPr marL="12700" marR="515620">
              <a:lnSpc>
                <a:spcPts val="3030"/>
              </a:lnSpc>
              <a:tabLst>
                <a:tab pos="2998470" algn="l"/>
              </a:tabLst>
            </a:pPr>
            <a:r>
              <a:rPr sz="2800" b="1" spc="-90" dirty="0">
                <a:solidFill>
                  <a:srgbClr val="FFFFFF"/>
                </a:solidFill>
                <a:latin typeface="Cambria"/>
                <a:cs typeface="Cambria"/>
              </a:rPr>
              <a:t>робототехнический </a:t>
            </a:r>
            <a:r>
              <a:rPr sz="2800" b="1" spc="-60" dirty="0">
                <a:solidFill>
                  <a:srgbClr val="FFFFFF"/>
                </a:solidFill>
                <a:latin typeface="Cambria"/>
                <a:cs typeface="Cambria"/>
              </a:rPr>
              <a:t>образовательный</a:t>
            </a:r>
            <a:r>
              <a:rPr sz="2800" b="1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b="1" spc="-140" dirty="0">
                <a:solidFill>
                  <a:srgbClr val="FFFFFF"/>
                </a:solidFill>
                <a:latin typeface="Cambria"/>
                <a:cs typeface="Cambria"/>
              </a:rPr>
              <a:t>набор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2800">
              <a:latin typeface="Cambria"/>
              <a:cs typeface="Cambria"/>
            </a:endParaRPr>
          </a:p>
          <a:p>
            <a:pPr marL="55244" marR="5080">
              <a:lnSpc>
                <a:spcPts val="3030"/>
              </a:lnSpc>
              <a:spcBef>
                <a:spcPts val="5"/>
              </a:spcBef>
            </a:pPr>
            <a:r>
              <a:rPr sz="2800" b="1" spc="-165" dirty="0">
                <a:solidFill>
                  <a:srgbClr val="FFFFFF"/>
                </a:solidFill>
                <a:latin typeface="Cambria"/>
                <a:cs typeface="Cambria"/>
              </a:rPr>
              <a:t>Цифровая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130" dirty="0">
                <a:solidFill>
                  <a:srgbClr val="FFFFFF"/>
                </a:solidFill>
                <a:latin typeface="Cambria"/>
                <a:cs typeface="Cambria"/>
              </a:rPr>
              <a:t>образовательная </a:t>
            </a:r>
            <a:r>
              <a:rPr sz="2800" b="1" spc="-145" dirty="0">
                <a:solidFill>
                  <a:srgbClr val="FFFFFF"/>
                </a:solidFill>
                <a:latin typeface="Cambria"/>
                <a:cs typeface="Cambria"/>
              </a:rPr>
              <a:t>среда</a:t>
            </a:r>
            <a:r>
              <a:rPr sz="28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Cambria"/>
                <a:cs typeface="Cambria"/>
              </a:rPr>
              <a:t>«Пиктомир»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6816" y="4630115"/>
            <a:ext cx="1207770" cy="1572260"/>
            <a:chOff x="636816" y="4630115"/>
            <a:chExt cx="1207770" cy="157226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966" y="4687265"/>
              <a:ext cx="1093203" cy="145757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5391" y="4658690"/>
              <a:ext cx="1150620" cy="1515110"/>
            </a:xfrm>
            <a:custGeom>
              <a:avLst/>
              <a:gdLst/>
              <a:ahLst/>
              <a:cxnLst/>
              <a:rect l="l" t="t" r="r" b="b"/>
              <a:pathLst>
                <a:path w="1150620" h="1515110">
                  <a:moveTo>
                    <a:pt x="0" y="1514728"/>
                  </a:moveTo>
                  <a:lnTo>
                    <a:pt x="1150353" y="1514728"/>
                  </a:lnTo>
                  <a:lnTo>
                    <a:pt x="1150353" y="0"/>
                  </a:lnTo>
                  <a:lnTo>
                    <a:pt x="0" y="0"/>
                  </a:lnTo>
                  <a:lnTo>
                    <a:pt x="0" y="1514728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569964" y="1275588"/>
            <a:ext cx="2499360" cy="1971039"/>
            <a:chOff x="6569964" y="1275588"/>
            <a:chExt cx="2499360" cy="1971039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9964" y="1275588"/>
              <a:ext cx="2499360" cy="19705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5925" y="1470406"/>
              <a:ext cx="1910842" cy="1382902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04622"/>
            <a:ext cx="9144000" cy="688975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18566" y="560578"/>
            <a:ext cx="4118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ПРЕДМЕТНО-</a:t>
            </a:r>
            <a:r>
              <a:rPr spc="-135" dirty="0"/>
              <a:t>ИГРОВАЯ</a:t>
            </a:r>
            <a:r>
              <a:rPr spc="40" dirty="0"/>
              <a:t> </a:t>
            </a:r>
            <a:r>
              <a:rPr spc="-20" dirty="0"/>
              <a:t>СРЕДА</a:t>
            </a: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144" y="1556829"/>
            <a:ext cx="454190" cy="72548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6737" y="4581080"/>
            <a:ext cx="449602" cy="725487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6870192" y="3116579"/>
            <a:ext cx="2273935" cy="1862455"/>
            <a:chOff x="6870192" y="3116579"/>
            <a:chExt cx="2273935" cy="186245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70192" y="3116579"/>
              <a:ext cx="2273807" cy="186232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65137" y="3312286"/>
              <a:ext cx="1910842" cy="12739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" y="885825"/>
            <a:ext cx="9048750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12735"/>
            <a:ext cx="9144000" cy="5118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39" y="527646"/>
            <a:ext cx="9063060" cy="513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2" y="1663065"/>
            <a:ext cx="4688205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C00000"/>
                </a:solidFill>
                <a:latin typeface="Cambria"/>
                <a:cs typeface="Cambria"/>
              </a:rPr>
              <a:t>Отдых</a:t>
            </a:r>
            <a:r>
              <a:rPr sz="12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b="1" spc="-65" dirty="0">
                <a:solidFill>
                  <a:srgbClr val="C00000"/>
                </a:solidFill>
                <a:latin typeface="Cambria"/>
                <a:cs typeface="Cambria"/>
              </a:rPr>
              <a:t>между</a:t>
            </a:r>
            <a:r>
              <a:rPr sz="12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b="1" spc="-55" dirty="0">
                <a:solidFill>
                  <a:srgbClr val="C00000"/>
                </a:solidFill>
                <a:latin typeface="Cambria"/>
                <a:cs typeface="Cambria"/>
              </a:rPr>
              <a:t>более</a:t>
            </a:r>
            <a:r>
              <a:rPr sz="12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b="1" spc="-65" dirty="0">
                <a:solidFill>
                  <a:srgbClr val="C00000"/>
                </a:solidFill>
                <a:latin typeface="Cambria"/>
                <a:cs typeface="Cambria"/>
              </a:rPr>
              <a:t>серьезными</a:t>
            </a:r>
            <a:r>
              <a:rPr sz="12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b="1" spc="-65" dirty="0">
                <a:solidFill>
                  <a:srgbClr val="C00000"/>
                </a:solidFill>
                <a:latin typeface="Cambria"/>
                <a:cs typeface="Cambria"/>
              </a:rPr>
              <a:t>частями</a:t>
            </a:r>
            <a:r>
              <a:rPr sz="12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mbria"/>
                <a:cs typeface="Cambria"/>
              </a:rPr>
              <a:t>занятия.</a:t>
            </a:r>
            <a:endParaRPr sz="1200">
              <a:latin typeface="Cambria"/>
              <a:cs typeface="Cambria"/>
            </a:endParaRPr>
          </a:p>
          <a:p>
            <a:pPr marL="471170">
              <a:lnSpc>
                <a:spcPct val="100000"/>
              </a:lnSpc>
            </a:pPr>
            <a:r>
              <a:rPr sz="1200" b="1" u="sng" spc="-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"/>
                <a:cs typeface="Cambria"/>
              </a:rPr>
              <a:t>Игры</a:t>
            </a:r>
            <a:r>
              <a:rPr sz="1200" b="1" u="sng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"/>
                <a:cs typeface="Cambria"/>
              </a:rPr>
              <a:t> </a:t>
            </a:r>
            <a:r>
              <a:rPr sz="12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"/>
                <a:cs typeface="Cambria"/>
              </a:rPr>
              <a:t>в</a:t>
            </a:r>
            <a:r>
              <a:rPr sz="12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"/>
                <a:cs typeface="Cambria"/>
              </a:rPr>
              <a:t> </a:t>
            </a:r>
            <a:r>
              <a:rPr sz="1200" b="1" u="sng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"/>
                <a:cs typeface="Cambria"/>
              </a:rPr>
              <a:t>Робота</a:t>
            </a:r>
            <a:r>
              <a:rPr sz="1200" b="1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"/>
                <a:cs typeface="Cambria"/>
              </a:rPr>
              <a:t> </a:t>
            </a:r>
            <a:r>
              <a:rPr sz="1200" b="1" u="sng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"/>
                <a:cs typeface="Cambria"/>
              </a:rPr>
              <a:t>и</a:t>
            </a:r>
            <a:r>
              <a:rPr sz="1200" b="1" u="sng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"/>
                <a:cs typeface="Cambria"/>
              </a:rPr>
              <a:t> </a:t>
            </a:r>
            <a:r>
              <a:rPr sz="12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"/>
                <a:cs typeface="Cambria"/>
              </a:rPr>
              <a:t>Капитана.</a:t>
            </a:r>
            <a:endParaRPr sz="1200">
              <a:latin typeface="Cambria"/>
              <a:cs typeface="Cambria"/>
            </a:endParaRPr>
          </a:p>
          <a:p>
            <a:pPr marL="12700" marR="94615" indent="156845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Капитан</a:t>
            </a:r>
            <a:r>
              <a:rPr sz="12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дает</a:t>
            </a:r>
            <a:r>
              <a:rPr sz="12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Роботу</a:t>
            </a:r>
            <a:r>
              <a:rPr sz="12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команды</a:t>
            </a:r>
            <a:r>
              <a:rPr sz="1200" spc="-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(вперед,</a:t>
            </a:r>
            <a:r>
              <a:rPr sz="1200" spc="-5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направо,</a:t>
            </a:r>
            <a:r>
              <a:rPr sz="1200" spc="-5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налево),</a:t>
            </a:r>
            <a:r>
              <a:rPr sz="12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Робот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их</a:t>
            </a:r>
            <a:r>
              <a:rPr sz="1200" spc="-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выполняет.</a:t>
            </a:r>
            <a:r>
              <a:rPr sz="1200" spc="-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Полезно</a:t>
            </a:r>
            <a:r>
              <a:rPr sz="12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показать</a:t>
            </a:r>
            <a:r>
              <a:rPr sz="12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на</a:t>
            </a:r>
            <a:r>
              <a:rPr sz="1200" spc="-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собственном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примере.</a:t>
            </a:r>
            <a:endParaRPr sz="1200">
              <a:latin typeface="Cambria Math"/>
              <a:cs typeface="Cambria Math"/>
            </a:endParaRPr>
          </a:p>
          <a:p>
            <a:pPr marL="12700" marR="53340" indent="2413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Примеры</a:t>
            </a:r>
            <a:r>
              <a:rPr sz="12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игр: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Все</a:t>
            </a:r>
            <a:r>
              <a:rPr sz="1200" spc="-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воспитанник–Роботы,</a:t>
            </a:r>
            <a:r>
              <a:rPr sz="1200" spc="1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педагог–Капитан–отдает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команды, все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 одновременно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выполняют.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 Помогает</a:t>
            </a:r>
            <a:endParaRPr sz="1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сориентироваться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тем,</a:t>
            </a:r>
            <a:r>
              <a:rPr sz="1200" spc="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кто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сразу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чего</a:t>
            </a:r>
            <a:r>
              <a:rPr sz="1200" spc="-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то</a:t>
            </a:r>
            <a:r>
              <a:rPr sz="12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не</a:t>
            </a:r>
            <a:r>
              <a:rPr sz="1200" spc="-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понял.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Дети</a:t>
            </a:r>
            <a:endParaRPr sz="1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разбиваются</a:t>
            </a:r>
            <a:r>
              <a:rPr sz="1200" spc="19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на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пары,</a:t>
            </a:r>
            <a:r>
              <a:rPr sz="1200" spc="-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в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каждой паре</a:t>
            </a:r>
            <a:r>
              <a:rPr sz="1200" spc="-4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есть</a:t>
            </a:r>
            <a:r>
              <a:rPr sz="1200" spc="-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Робот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и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Капитан.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Cambria Math"/>
                <a:cs typeface="Cambria Math"/>
              </a:rPr>
              <a:t>У</a:t>
            </a:r>
            <a:endParaRPr sz="1200">
              <a:latin typeface="Cambria Math"/>
              <a:cs typeface="Cambria Math"/>
            </a:endParaRPr>
          </a:p>
          <a:p>
            <a:pPr marL="12700" marR="3683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капитана</a:t>
            </a:r>
            <a:r>
              <a:rPr sz="12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есть</a:t>
            </a:r>
            <a:r>
              <a:rPr sz="1200" spc="-4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цель</a:t>
            </a:r>
            <a:r>
              <a:rPr sz="1200" spc="-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(например,</a:t>
            </a:r>
            <a:r>
              <a:rPr sz="1200" spc="-5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привести</a:t>
            </a:r>
            <a:r>
              <a:rPr sz="1200" spc="-5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Робота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от</a:t>
            </a:r>
            <a:r>
              <a:rPr sz="1200" spc="-4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своего</a:t>
            </a:r>
            <a:r>
              <a:rPr sz="12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места</a:t>
            </a:r>
            <a:r>
              <a:rPr sz="1200" spc="-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за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партой</a:t>
            </a:r>
            <a:r>
              <a:rPr sz="1200" spc="-6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к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доске),</a:t>
            </a:r>
            <a:r>
              <a:rPr sz="1200" spc="-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Робот</a:t>
            </a:r>
            <a:r>
              <a:rPr sz="1200" spc="-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выполняет</a:t>
            </a:r>
            <a:r>
              <a:rPr sz="12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команды.</a:t>
            </a:r>
            <a:r>
              <a:rPr sz="12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Можно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добавить</a:t>
            </a:r>
            <a:endParaRPr sz="1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«соревновательности»</a:t>
            </a:r>
            <a:r>
              <a:rPr sz="1200" spc="-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между</a:t>
            </a:r>
            <a:r>
              <a:rPr sz="1200" spc="-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парами,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если</a:t>
            </a:r>
            <a:r>
              <a:rPr sz="12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задать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цели,</a:t>
            </a:r>
            <a:r>
              <a:rPr sz="1200" spc="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для</a:t>
            </a:r>
            <a:endParaRPr sz="1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выполнения</a:t>
            </a:r>
            <a:r>
              <a:rPr sz="1200" spc="-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которых</a:t>
            </a:r>
            <a:r>
              <a:rPr sz="1200" spc="-5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оптимальным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путем</a:t>
            </a:r>
            <a:r>
              <a:rPr sz="1200" spc="-5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требуется</a:t>
            </a:r>
            <a:r>
              <a:rPr sz="1200" spc="-4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одинаковое</a:t>
            </a:r>
            <a:endParaRPr sz="1200">
              <a:latin typeface="Cambria Math"/>
              <a:cs typeface="Cambria Math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число</a:t>
            </a:r>
            <a:r>
              <a:rPr sz="1200" spc="2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команд.</a:t>
            </a:r>
            <a:r>
              <a:rPr sz="1200" spc="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Дошкольники</a:t>
            </a:r>
            <a:r>
              <a:rPr sz="1200" spc="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по</a:t>
            </a:r>
            <a:r>
              <a:rPr sz="12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очереди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по</a:t>
            </a:r>
            <a:r>
              <a:rPr sz="1200" spc="-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циклу</a:t>
            </a:r>
            <a:r>
              <a:rPr sz="12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командуют</a:t>
            </a:r>
            <a:r>
              <a:rPr sz="12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друг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другом:</a:t>
            </a:r>
            <a:r>
              <a:rPr sz="1200" spc="-5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первый–вторым,</a:t>
            </a:r>
            <a:r>
              <a:rPr sz="1200" spc="-5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потом</a:t>
            </a:r>
            <a:r>
              <a:rPr sz="1200" spc="-6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второй–третьим,</a:t>
            </a:r>
            <a:r>
              <a:rPr sz="12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третий–</a:t>
            </a:r>
            <a:endParaRPr sz="1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четвертым,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и 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т.д.,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последний</a:t>
            </a:r>
            <a:r>
              <a:rPr sz="1200" spc="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первым.</a:t>
            </a:r>
            <a:endParaRPr sz="1200">
              <a:latin typeface="Cambria Math"/>
              <a:cs typeface="Cambria Math"/>
            </a:endParaRPr>
          </a:p>
          <a:p>
            <a:pPr marL="403860">
              <a:lnSpc>
                <a:spcPct val="100000"/>
              </a:lnSpc>
            </a:pPr>
            <a:r>
              <a:rPr sz="1200" b="1" u="sng" spc="-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"/>
                <a:cs typeface="Cambria"/>
              </a:rPr>
              <a:t>Робот</a:t>
            </a:r>
            <a:r>
              <a:rPr sz="1200" b="1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"/>
                <a:cs typeface="Cambria"/>
              </a:rPr>
              <a:t> </a:t>
            </a:r>
            <a:r>
              <a:rPr sz="12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"/>
                <a:cs typeface="Cambria"/>
              </a:rPr>
              <a:t>«Двуног»</a:t>
            </a:r>
            <a:endParaRPr sz="1200">
              <a:latin typeface="Cambria"/>
              <a:cs typeface="Cambria"/>
            </a:endParaRPr>
          </a:p>
          <a:p>
            <a:pPr marL="12700" marR="260350" indent="1905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Его</a:t>
            </a:r>
            <a:r>
              <a:rPr sz="1200" spc="-6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команды:</a:t>
            </a:r>
            <a:r>
              <a:rPr sz="1200" spc="-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команды</a:t>
            </a:r>
            <a:r>
              <a:rPr sz="1200" spc="-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Вертуна</a:t>
            </a:r>
            <a:r>
              <a:rPr sz="1200" spc="-4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(вперед,</a:t>
            </a:r>
            <a:r>
              <a:rPr sz="1200" spc="-6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повернуть</a:t>
            </a:r>
            <a:r>
              <a:rPr sz="1200" spc="-6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направо,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повернуть</a:t>
            </a:r>
            <a:r>
              <a:rPr sz="1200" spc="-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налево,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закрасить)</a:t>
            </a:r>
            <a:r>
              <a:rPr sz="1200" spc="-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+поднять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правую</a:t>
            </a:r>
            <a:r>
              <a:rPr sz="1200" spc="-4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ногу,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опустить</a:t>
            </a:r>
            <a:endParaRPr sz="1200">
              <a:latin typeface="Cambria Math"/>
              <a:cs typeface="Cambria Math"/>
            </a:endParaRPr>
          </a:p>
          <a:p>
            <a:pPr marL="12700" marR="5461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правую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ногу,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поднять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левую</a:t>
            </a:r>
            <a:r>
              <a:rPr sz="12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ногу,</a:t>
            </a:r>
            <a:r>
              <a:rPr sz="12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опустить</a:t>
            </a:r>
            <a:r>
              <a:rPr sz="1200" spc="-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левую</a:t>
            </a:r>
            <a:r>
              <a:rPr sz="1200" spc="-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ногу.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Есть</a:t>
            </a:r>
            <a:r>
              <a:rPr sz="12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повод обсудить,</a:t>
            </a:r>
            <a:r>
              <a:rPr sz="1200" spc="-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в</a:t>
            </a:r>
            <a:r>
              <a:rPr sz="12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каких</a:t>
            </a:r>
            <a:r>
              <a:rPr sz="12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случаях</a:t>
            </a:r>
            <a:r>
              <a:rPr sz="12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выполнение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команды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 невозможно. 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На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доске</a:t>
            </a:r>
            <a:r>
              <a:rPr sz="1200" spc="-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пишется</a:t>
            </a:r>
            <a:r>
              <a:rPr sz="12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программа</a:t>
            </a:r>
            <a:r>
              <a:rPr sz="1200" spc="-5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с</a:t>
            </a:r>
            <a:r>
              <a:rPr sz="1200" spc="-4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повторителем</a:t>
            </a:r>
            <a:r>
              <a:rPr sz="1200" spc="-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или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подпрограммой.</a:t>
            </a:r>
            <a:endParaRPr sz="1200">
              <a:latin typeface="Cambria Math"/>
              <a:cs typeface="Cambria Math"/>
            </a:endParaRPr>
          </a:p>
          <a:p>
            <a:pPr marL="12700" marR="301625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Один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из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детей</a:t>
            </a:r>
            <a:r>
              <a:rPr sz="1200" spc="-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ее</a:t>
            </a:r>
            <a:r>
              <a:rPr sz="1200" spc="-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выполняет,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остальные</a:t>
            </a:r>
            <a:r>
              <a:rPr sz="1200" spc="-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внимательно следят</a:t>
            </a:r>
            <a:r>
              <a:rPr sz="12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50" dirty="0">
                <a:solidFill>
                  <a:srgbClr val="006FC0"/>
                </a:solidFill>
                <a:latin typeface="Cambria Math"/>
                <a:cs typeface="Cambria Math"/>
              </a:rPr>
              <a:t>и 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поправляют,</a:t>
            </a:r>
            <a:r>
              <a:rPr sz="1200" spc="-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если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Робот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ошибается.</a:t>
            </a:r>
            <a:r>
              <a:rPr sz="1200" spc="-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Можно</a:t>
            </a:r>
            <a:r>
              <a:rPr sz="12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использовать лабиринты,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построенные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из</a:t>
            </a:r>
            <a:r>
              <a:rPr sz="12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стульев,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или 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как-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то</a:t>
            </a:r>
            <a:r>
              <a:rPr sz="1200" spc="-10" dirty="0">
                <a:solidFill>
                  <a:srgbClr val="006FC0"/>
                </a:solidFill>
                <a:latin typeface="Cambria Math"/>
                <a:cs typeface="Cambria Math"/>
              </a:rPr>
              <a:t> размечать</a:t>
            </a:r>
            <a:endParaRPr sz="1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клеточки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6FC0"/>
                </a:solidFill>
                <a:latin typeface="Cambria Math"/>
                <a:cs typeface="Cambria Math"/>
              </a:rPr>
              <a:t>на</a:t>
            </a:r>
            <a:r>
              <a:rPr sz="12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200" spc="-20" dirty="0">
                <a:solidFill>
                  <a:srgbClr val="006FC0"/>
                </a:solidFill>
                <a:latin typeface="Cambria Math"/>
                <a:cs typeface="Cambria Math"/>
              </a:rPr>
              <a:t>полу.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573" y="2132901"/>
            <a:ext cx="2564765" cy="123698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177800" rIns="0" bIns="0" rtlCol="0">
            <a:spAutoFit/>
          </a:bodyPr>
          <a:lstStyle/>
          <a:p>
            <a:pPr marL="514350" marR="320040" indent="-184785">
              <a:lnSpc>
                <a:spcPct val="100000"/>
              </a:lnSpc>
              <a:spcBef>
                <a:spcPts val="1400"/>
              </a:spcBef>
            </a:pPr>
            <a:r>
              <a:rPr sz="2800" b="1" spc="-140" dirty="0">
                <a:solidFill>
                  <a:srgbClr val="006FC0"/>
                </a:solidFill>
                <a:latin typeface="Cambria"/>
                <a:cs typeface="Cambria"/>
              </a:rPr>
              <a:t>Физическая </a:t>
            </a:r>
            <a:r>
              <a:rPr sz="2800" b="1" spc="-20" dirty="0">
                <a:solidFill>
                  <a:srgbClr val="006FC0"/>
                </a:solidFill>
                <a:latin typeface="Cambria"/>
                <a:cs typeface="Cambria"/>
              </a:rPr>
              <a:t>разминка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2816" y="3918182"/>
            <a:ext cx="3589020" cy="2563495"/>
            <a:chOff x="432816" y="3918182"/>
            <a:chExt cx="3589020" cy="25634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816" y="3918182"/>
              <a:ext cx="3589020" cy="2563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256" y="4077093"/>
              <a:ext cx="3072765" cy="204851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9144000" cy="1471295"/>
            <a:chOff x="0" y="0"/>
            <a:chExt cx="9144000" cy="147129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945005" cy="1471295"/>
            </a:xfrm>
            <a:custGeom>
              <a:avLst/>
              <a:gdLst/>
              <a:ahLst/>
              <a:cxnLst/>
              <a:rect l="l" t="t" r="r" b="b"/>
              <a:pathLst>
                <a:path w="1945005" h="1471295">
                  <a:moveTo>
                    <a:pt x="0" y="1470914"/>
                  </a:moveTo>
                  <a:lnTo>
                    <a:pt x="1944751" y="1470914"/>
                  </a:lnTo>
                  <a:lnTo>
                    <a:pt x="1944751" y="0"/>
                  </a:lnTo>
                  <a:lnTo>
                    <a:pt x="0" y="0"/>
                  </a:lnTo>
                  <a:lnTo>
                    <a:pt x="0" y="1470914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3245"/>
              <a:ext cx="9144000" cy="9576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0825" y="676401"/>
              <a:ext cx="8245475" cy="538480"/>
            </a:xfrm>
            <a:custGeom>
              <a:avLst/>
              <a:gdLst/>
              <a:ahLst/>
              <a:cxnLst/>
              <a:rect l="l" t="t" r="r" b="b"/>
              <a:pathLst>
                <a:path w="8245475" h="538480">
                  <a:moveTo>
                    <a:pt x="8245221" y="0"/>
                  </a:moveTo>
                  <a:lnTo>
                    <a:pt x="8245221" y="509905"/>
                  </a:lnTo>
                </a:path>
                <a:path w="8245475" h="538480">
                  <a:moveTo>
                    <a:pt x="0" y="28321"/>
                  </a:moveTo>
                  <a:lnTo>
                    <a:pt x="0" y="53809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232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135" smtClean="0"/>
              <a:t>БЕCКОМПЬ</a:t>
            </a:r>
            <a:r>
              <a:rPr lang="ru-RU" spc="-135" dirty="0" smtClean="0"/>
              <a:t>Ю</a:t>
            </a:r>
            <a:r>
              <a:rPr spc="-135" smtClean="0"/>
              <a:t>ТЕРНАЯ</a:t>
            </a:r>
            <a:r>
              <a:rPr spc="-45" smtClean="0"/>
              <a:t> </a:t>
            </a:r>
            <a:r>
              <a:rPr spc="-95" dirty="0">
                <a:solidFill>
                  <a:srgbClr val="FFFFFF"/>
                </a:solidFill>
              </a:rPr>
              <a:t>«АКТИВНОСТЬ»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2132838"/>
            <a:ext cx="3069590" cy="1512570"/>
          </a:xfrm>
          <a:custGeom>
            <a:avLst/>
            <a:gdLst/>
            <a:ahLst/>
            <a:cxnLst/>
            <a:rect l="l" t="t" r="r" b="b"/>
            <a:pathLst>
              <a:path w="3069590" h="1512570">
                <a:moveTo>
                  <a:pt x="3069336" y="0"/>
                </a:moveTo>
                <a:lnTo>
                  <a:pt x="0" y="0"/>
                </a:lnTo>
                <a:lnTo>
                  <a:pt x="0" y="1512189"/>
                </a:lnTo>
                <a:lnTo>
                  <a:pt x="3069336" y="1512189"/>
                </a:lnTo>
                <a:lnTo>
                  <a:pt x="3069336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70452" y="2119629"/>
            <a:ext cx="504063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Робот-</a:t>
            </a:r>
            <a:r>
              <a:rPr sz="16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Садовник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Times New Roman"/>
              <a:cs typeface="Times New Roman"/>
            </a:endParaRPr>
          </a:p>
          <a:p>
            <a:pPr marL="355600" marR="143510" indent="2159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Сад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клетчатое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поле,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некоторых</a:t>
            </a:r>
            <a:r>
              <a:rPr sz="16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клетках 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которого</a:t>
            </a:r>
            <a:r>
              <a:rPr sz="16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нарисованы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яблоки.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При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выдаче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листочков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каждая</a:t>
            </a:r>
            <a:r>
              <a:rPr sz="16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клетка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заклеена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непрозрачным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стикером.</a:t>
            </a:r>
            <a:endParaRPr sz="16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Садовник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(фишка)</a:t>
            </a:r>
            <a:r>
              <a:rPr sz="16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стоит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на</a:t>
            </a:r>
            <a:r>
              <a:rPr sz="16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определенном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месте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поля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или</a:t>
            </a:r>
            <a:r>
              <a:rPr sz="16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рядом</a:t>
            </a:r>
            <a:r>
              <a:rPr sz="16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с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полем.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Детям</a:t>
            </a:r>
            <a:r>
              <a:rPr sz="1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выдаются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программы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напечатанном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виде,</a:t>
            </a:r>
            <a:r>
              <a:rPr sz="16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которые</a:t>
            </a:r>
            <a:r>
              <a:rPr sz="16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должен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выполнить</a:t>
            </a:r>
            <a:endParaRPr sz="1600">
              <a:latin typeface="Times New Roman"/>
              <a:cs typeface="Times New Roman"/>
            </a:endParaRPr>
          </a:p>
          <a:p>
            <a:pPr marL="355600" marR="169545">
              <a:lnSpc>
                <a:spcPct val="100000"/>
              </a:lnSpc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Садовник.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Эти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программы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приводят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его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на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клетки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 с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яблоками.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Для</a:t>
            </a:r>
            <a:r>
              <a:rPr sz="1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простоты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выполнения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можно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зачеркивать</a:t>
            </a:r>
            <a:r>
              <a:rPr sz="16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уже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выполненные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команды.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4087" y="2627376"/>
            <a:ext cx="3319779" cy="2638425"/>
            <a:chOff x="704087" y="2627376"/>
            <a:chExt cx="3319779" cy="26384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087" y="2627376"/>
              <a:ext cx="3319272" cy="26380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591" y="2823337"/>
              <a:ext cx="2731389" cy="204851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9144000" cy="1471295"/>
            <a:chOff x="0" y="0"/>
            <a:chExt cx="9144000" cy="147129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945005" cy="1471295"/>
            </a:xfrm>
            <a:custGeom>
              <a:avLst/>
              <a:gdLst/>
              <a:ahLst/>
              <a:cxnLst/>
              <a:rect l="l" t="t" r="r" b="b"/>
              <a:pathLst>
                <a:path w="1945005" h="1471295">
                  <a:moveTo>
                    <a:pt x="0" y="1470914"/>
                  </a:moveTo>
                  <a:lnTo>
                    <a:pt x="1944751" y="1470914"/>
                  </a:lnTo>
                  <a:lnTo>
                    <a:pt x="1944751" y="0"/>
                  </a:lnTo>
                  <a:lnTo>
                    <a:pt x="0" y="0"/>
                  </a:lnTo>
                  <a:lnTo>
                    <a:pt x="0" y="1470914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3245"/>
              <a:ext cx="9144000" cy="9576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0825" y="676401"/>
              <a:ext cx="8245475" cy="538480"/>
            </a:xfrm>
            <a:custGeom>
              <a:avLst/>
              <a:gdLst/>
              <a:ahLst/>
              <a:cxnLst/>
              <a:rect l="l" t="t" r="r" b="b"/>
              <a:pathLst>
                <a:path w="8245475" h="538480">
                  <a:moveTo>
                    <a:pt x="8245221" y="0"/>
                  </a:moveTo>
                  <a:lnTo>
                    <a:pt x="8245221" y="509905"/>
                  </a:lnTo>
                </a:path>
                <a:path w="8245475" h="538480">
                  <a:moveTo>
                    <a:pt x="0" y="28321"/>
                  </a:moveTo>
                  <a:lnTo>
                    <a:pt x="0" y="53809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640" y="777366"/>
            <a:ext cx="2654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БУМАЖНЫЕ</a:t>
            </a:r>
            <a:r>
              <a:rPr spc="165" dirty="0"/>
              <a:t> </a:t>
            </a:r>
            <a:r>
              <a:rPr spc="-90" dirty="0"/>
              <a:t>ИГРЫ</a:t>
            </a: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20306" y="4843310"/>
            <a:ext cx="1836602" cy="1836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14420" y="1661541"/>
            <a:ext cx="5255895" cy="441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7940" indent="-28702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085" algn="l"/>
                <a:tab pos="349250" algn="l"/>
              </a:tabLst>
            </a:pP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0070C0"/>
                </a:solidFill>
                <a:latin typeface="Times New Roman"/>
                <a:cs typeface="Times New Roman"/>
              </a:rPr>
              <a:t>Тривиальные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соображения: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может</a:t>
            </a:r>
            <a:r>
              <a:rPr sz="16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ли</a:t>
            </a:r>
            <a:r>
              <a:rPr sz="16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Вертун,</a:t>
            </a:r>
            <a:r>
              <a:rPr sz="16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выполнив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линейную программу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с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тремя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командами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«закрасить»,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закрасить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4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клетки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на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космодроме?</a:t>
            </a:r>
            <a:endParaRPr sz="1600">
              <a:latin typeface="Times New Roman"/>
              <a:cs typeface="Times New Roman"/>
            </a:endParaRPr>
          </a:p>
          <a:p>
            <a:pPr marL="405765" indent="-3930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05765" algn="l"/>
              </a:tabLst>
            </a:pP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Можно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ли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программой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из</a:t>
            </a:r>
            <a:r>
              <a:rPr sz="16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достаточно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маленького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числа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команд</a:t>
            </a:r>
            <a:r>
              <a:rPr sz="16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закрасить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достаточно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далекие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клетки?</a:t>
            </a:r>
            <a:endParaRPr sz="1600">
              <a:latin typeface="Times New Roman"/>
              <a:cs typeface="Times New Roman"/>
            </a:endParaRPr>
          </a:p>
          <a:p>
            <a:pPr marL="355600" marR="32384" indent="520700">
              <a:lnSpc>
                <a:spcPct val="100000"/>
              </a:lnSpc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Оценка</a:t>
            </a:r>
            <a:r>
              <a:rPr sz="16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снизу</a:t>
            </a:r>
            <a:r>
              <a:rPr sz="1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размера</a:t>
            </a:r>
            <a:r>
              <a:rPr sz="16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линейной</a:t>
            </a:r>
            <a:r>
              <a:rPr sz="16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программы,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которая</a:t>
            </a:r>
            <a:r>
              <a:rPr sz="16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закрашивает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данные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клетки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данного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космодрома.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Например,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пусть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дан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космодром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4*4,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в 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котором</a:t>
            </a:r>
            <a:r>
              <a:rPr sz="16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нужно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покрасить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клетки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16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шахматном</a:t>
            </a:r>
            <a:r>
              <a:rPr sz="16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порядке.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Сколько</a:t>
            </a:r>
            <a:r>
              <a:rPr sz="16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нужно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команд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«закрасить»?</a:t>
            </a:r>
            <a:endParaRPr sz="1600">
              <a:latin typeface="Times New Roman"/>
              <a:cs typeface="Times New Roman"/>
            </a:endParaRPr>
          </a:p>
          <a:p>
            <a:pPr marL="355600" marR="649605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А</a:t>
            </a:r>
            <a:r>
              <a:rPr sz="1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сколько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команд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«вперед»,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чтобы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дойти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до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всех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закрашиваемых</a:t>
            </a:r>
            <a:r>
              <a:rPr sz="16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клеток?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Сколько</a:t>
            </a:r>
            <a:r>
              <a:rPr sz="1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поворотов?</a:t>
            </a:r>
            <a:endParaRPr sz="16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Сколько</a:t>
            </a:r>
            <a:r>
              <a:rPr sz="16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клеток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закрашивают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данные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команды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с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повторителями?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Обсуждение</a:t>
            </a:r>
            <a:r>
              <a:rPr sz="16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на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примерах.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некоторых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из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них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каждая</a:t>
            </a:r>
            <a:r>
              <a:rPr sz="1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команда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«закрасить»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при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каждом</a:t>
            </a:r>
            <a:r>
              <a:rPr sz="16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повторе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красит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новую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клетку,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16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других–одни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16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те</a:t>
            </a:r>
            <a:r>
              <a:rPr sz="16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же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клетки закрашиваются</a:t>
            </a:r>
            <a:r>
              <a:rPr sz="16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по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несколько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раз</a:t>
            </a:r>
            <a:r>
              <a:rPr sz="16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1471295"/>
            <a:chOff x="0" y="0"/>
            <a:chExt cx="9144000" cy="147129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945005" cy="1471295"/>
            </a:xfrm>
            <a:custGeom>
              <a:avLst/>
              <a:gdLst/>
              <a:ahLst/>
              <a:cxnLst/>
              <a:rect l="l" t="t" r="r" b="b"/>
              <a:pathLst>
                <a:path w="1945005" h="1471295">
                  <a:moveTo>
                    <a:pt x="0" y="1470914"/>
                  </a:moveTo>
                  <a:lnTo>
                    <a:pt x="1944751" y="1470914"/>
                  </a:lnTo>
                  <a:lnTo>
                    <a:pt x="1944751" y="0"/>
                  </a:lnTo>
                  <a:lnTo>
                    <a:pt x="0" y="0"/>
                  </a:lnTo>
                  <a:lnTo>
                    <a:pt x="0" y="1470914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3245"/>
              <a:ext cx="9144000" cy="9576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0825" y="676401"/>
              <a:ext cx="8245475" cy="538480"/>
            </a:xfrm>
            <a:custGeom>
              <a:avLst/>
              <a:gdLst/>
              <a:ahLst/>
              <a:cxnLst/>
              <a:rect l="l" t="t" r="r" b="b"/>
              <a:pathLst>
                <a:path w="8245475" h="538480">
                  <a:moveTo>
                    <a:pt x="8245221" y="0"/>
                  </a:moveTo>
                  <a:lnTo>
                    <a:pt x="8245221" y="509905"/>
                  </a:lnTo>
                </a:path>
                <a:path w="8245475" h="538480">
                  <a:moveTo>
                    <a:pt x="0" y="28321"/>
                  </a:moveTo>
                  <a:lnTo>
                    <a:pt x="0" y="53809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232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БЕСЕДЫ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0"/>
            <a:ext cx="25908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96" y="1832292"/>
            <a:ext cx="3891915" cy="3102610"/>
            <a:chOff x="35496" y="1832292"/>
            <a:chExt cx="3891915" cy="3102610"/>
          </a:xfrm>
        </p:grpSpPr>
        <p:sp>
          <p:nvSpPr>
            <p:cNvPr id="3" name="object 3"/>
            <p:cNvSpPr/>
            <p:nvPr/>
          </p:nvSpPr>
          <p:spPr>
            <a:xfrm>
              <a:off x="35496" y="1832292"/>
              <a:ext cx="2564765" cy="1236980"/>
            </a:xfrm>
            <a:custGeom>
              <a:avLst/>
              <a:gdLst/>
              <a:ahLst/>
              <a:cxnLst/>
              <a:rect l="l" t="t" r="r" b="b"/>
              <a:pathLst>
                <a:path w="2564765" h="1236980">
                  <a:moveTo>
                    <a:pt x="2564638" y="0"/>
                  </a:moveTo>
                  <a:lnTo>
                    <a:pt x="0" y="0"/>
                  </a:lnTo>
                  <a:lnTo>
                    <a:pt x="0" y="1236662"/>
                  </a:lnTo>
                  <a:lnTo>
                    <a:pt x="2564638" y="1236662"/>
                  </a:lnTo>
                  <a:lnTo>
                    <a:pt x="256463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96" y="2225039"/>
              <a:ext cx="3768852" cy="27096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266" y="2420873"/>
              <a:ext cx="3180842" cy="212051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49173" rIns="0" bIns="0" rtlCol="0">
            <a:spAutoFit/>
          </a:bodyPr>
          <a:lstStyle/>
          <a:p>
            <a:pPr marL="338455" marR="5080" indent="2286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В</a:t>
            </a:r>
            <a:r>
              <a:rPr sz="1800" spc="-30" dirty="0"/>
              <a:t> </a:t>
            </a:r>
            <a:r>
              <a:rPr sz="1800" spc="-10" dirty="0"/>
              <a:t>качестве</a:t>
            </a:r>
            <a:r>
              <a:rPr sz="1800" spc="-35" dirty="0"/>
              <a:t> </a:t>
            </a:r>
            <a:r>
              <a:rPr sz="1800" spc="-10" dirty="0"/>
              <a:t>Вертуна</a:t>
            </a:r>
            <a:r>
              <a:rPr sz="1800" spc="-60" dirty="0"/>
              <a:t> </a:t>
            </a:r>
            <a:r>
              <a:rPr sz="1800" spc="-10" dirty="0"/>
              <a:t>удобно</a:t>
            </a:r>
            <a:r>
              <a:rPr sz="1800" spc="-45" dirty="0"/>
              <a:t> </a:t>
            </a:r>
            <a:r>
              <a:rPr sz="1800" spc="-10" dirty="0"/>
              <a:t>использовать </a:t>
            </a:r>
            <a:r>
              <a:rPr sz="1800" dirty="0"/>
              <a:t>магнитную</a:t>
            </a:r>
            <a:r>
              <a:rPr sz="1800" spc="-60" dirty="0"/>
              <a:t> </a:t>
            </a:r>
            <a:r>
              <a:rPr sz="1800" spc="-30" dirty="0"/>
              <a:t>фишку,</a:t>
            </a:r>
            <a:r>
              <a:rPr sz="1800" spc="-50" dirty="0"/>
              <a:t> </a:t>
            </a:r>
            <a:r>
              <a:rPr sz="1800" dirty="0"/>
              <a:t>у</a:t>
            </a:r>
            <a:r>
              <a:rPr sz="1800" spc="390" dirty="0"/>
              <a:t> </a:t>
            </a:r>
            <a:r>
              <a:rPr sz="1800" spc="-20" dirty="0"/>
              <a:t>которой</a:t>
            </a:r>
            <a:r>
              <a:rPr sz="1800" spc="-35" dirty="0"/>
              <a:t> </a:t>
            </a:r>
            <a:r>
              <a:rPr sz="1800" dirty="0"/>
              <a:t>явно</a:t>
            </a:r>
            <a:r>
              <a:rPr sz="1800" spc="-20" dirty="0"/>
              <a:t> </a:t>
            </a:r>
            <a:r>
              <a:rPr sz="1800" spc="-10" dirty="0"/>
              <a:t>обозначено </a:t>
            </a:r>
            <a:r>
              <a:rPr sz="1800" dirty="0"/>
              <a:t>направление</a:t>
            </a:r>
            <a:r>
              <a:rPr sz="1800" spc="-75" dirty="0"/>
              <a:t> </a:t>
            </a:r>
            <a:r>
              <a:rPr sz="1800" spc="-10" dirty="0"/>
              <a:t>«вперед».</a:t>
            </a:r>
            <a:endParaRPr sz="1800"/>
          </a:p>
          <a:p>
            <a:pPr marL="338455" marR="311150" indent="398780">
              <a:lnSpc>
                <a:spcPct val="100000"/>
              </a:lnSpc>
            </a:pPr>
            <a:r>
              <a:rPr sz="1800" b="1" u="sng" spc="-20" dirty="0"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Упражнения: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spc="-10" dirty="0"/>
              <a:t>написать</a:t>
            </a:r>
            <a:r>
              <a:rPr sz="1800" spc="-40" dirty="0"/>
              <a:t> </a:t>
            </a:r>
            <a:r>
              <a:rPr sz="1800" dirty="0"/>
              <a:t>программу</a:t>
            </a:r>
            <a:r>
              <a:rPr sz="1800" spc="-50" dirty="0"/>
              <a:t> </a:t>
            </a:r>
            <a:r>
              <a:rPr sz="1800" spc="-25" dirty="0"/>
              <a:t>для </a:t>
            </a:r>
            <a:r>
              <a:rPr sz="1800" dirty="0"/>
              <a:t>закраски</a:t>
            </a:r>
            <a:r>
              <a:rPr sz="1800" spc="-75" dirty="0"/>
              <a:t> </a:t>
            </a:r>
            <a:r>
              <a:rPr sz="1800" dirty="0"/>
              <a:t>данного</a:t>
            </a:r>
            <a:r>
              <a:rPr sz="1800" spc="-70" dirty="0"/>
              <a:t> </a:t>
            </a:r>
            <a:r>
              <a:rPr sz="1800" spc="-10" dirty="0"/>
              <a:t>космодрома,</a:t>
            </a:r>
            <a:r>
              <a:rPr sz="1800" spc="-75" dirty="0"/>
              <a:t> </a:t>
            </a:r>
            <a:r>
              <a:rPr sz="1800" spc="-10" dirty="0"/>
              <a:t>выполнить </a:t>
            </a:r>
            <a:r>
              <a:rPr sz="1800" dirty="0"/>
              <a:t>данную</a:t>
            </a:r>
            <a:r>
              <a:rPr sz="1800" spc="-60" dirty="0"/>
              <a:t> </a:t>
            </a:r>
            <a:r>
              <a:rPr sz="1800" dirty="0"/>
              <a:t>программу</a:t>
            </a:r>
            <a:r>
              <a:rPr sz="1800" spc="-45" dirty="0"/>
              <a:t> </a:t>
            </a:r>
            <a:r>
              <a:rPr sz="1800" dirty="0"/>
              <a:t>на</a:t>
            </a:r>
            <a:r>
              <a:rPr sz="1800" spc="-35" dirty="0"/>
              <a:t> </a:t>
            </a:r>
            <a:r>
              <a:rPr sz="1800" dirty="0"/>
              <a:t>доске,</a:t>
            </a:r>
            <a:r>
              <a:rPr sz="1800" spc="-50" dirty="0"/>
              <a:t> </a:t>
            </a:r>
            <a:r>
              <a:rPr sz="1800" dirty="0"/>
              <a:t>записать</a:t>
            </a:r>
            <a:r>
              <a:rPr sz="1800" spc="-30" dirty="0"/>
              <a:t> </a:t>
            </a:r>
            <a:r>
              <a:rPr sz="1800" spc="-50" dirty="0"/>
              <a:t>в </a:t>
            </a:r>
            <a:r>
              <a:rPr sz="1800" dirty="0"/>
              <a:t>линейном</a:t>
            </a:r>
            <a:r>
              <a:rPr sz="1800" spc="-40" dirty="0"/>
              <a:t> </a:t>
            </a:r>
            <a:r>
              <a:rPr sz="1800" spc="-10" dirty="0"/>
              <a:t>видепрограмму,</a:t>
            </a:r>
            <a:r>
              <a:rPr sz="1800" spc="-75" dirty="0"/>
              <a:t> </a:t>
            </a:r>
            <a:r>
              <a:rPr sz="1800" dirty="0"/>
              <a:t>записанную</a:t>
            </a:r>
            <a:r>
              <a:rPr sz="1800" spc="-60" dirty="0"/>
              <a:t> </a:t>
            </a:r>
            <a:r>
              <a:rPr sz="1800" spc="-50" dirty="0"/>
              <a:t>с </a:t>
            </a:r>
            <a:r>
              <a:rPr sz="1800" dirty="0"/>
              <a:t>циклами</a:t>
            </a:r>
            <a:r>
              <a:rPr sz="1800" spc="-65" dirty="0"/>
              <a:t> </a:t>
            </a:r>
            <a:r>
              <a:rPr sz="1800" dirty="0"/>
              <a:t>или</a:t>
            </a:r>
            <a:r>
              <a:rPr sz="1800" spc="-50" dirty="0"/>
              <a:t> </a:t>
            </a:r>
            <a:r>
              <a:rPr sz="1800" dirty="0"/>
              <a:t>подпрограммами,</a:t>
            </a:r>
            <a:r>
              <a:rPr sz="1800" spc="-50" dirty="0"/>
              <a:t> </a:t>
            </a:r>
            <a:r>
              <a:rPr sz="1800" spc="-10" dirty="0"/>
              <a:t>наоборот: </a:t>
            </a:r>
            <a:r>
              <a:rPr sz="1800" dirty="0"/>
              <a:t>свернуть</a:t>
            </a:r>
            <a:r>
              <a:rPr sz="1800" spc="-75" dirty="0"/>
              <a:t> </a:t>
            </a:r>
            <a:r>
              <a:rPr sz="1800" dirty="0"/>
              <a:t>линейную</a:t>
            </a:r>
            <a:r>
              <a:rPr sz="1800" spc="-50" dirty="0"/>
              <a:t> </a:t>
            </a:r>
            <a:r>
              <a:rPr sz="1800" spc="-10" dirty="0"/>
              <a:t>программу,</a:t>
            </a:r>
            <a:r>
              <a:rPr sz="1800" spc="-85" dirty="0"/>
              <a:t> </a:t>
            </a:r>
            <a:r>
              <a:rPr sz="1800" spc="-10" dirty="0"/>
              <a:t>записать</a:t>
            </a:r>
            <a:r>
              <a:rPr sz="1800" spc="-50" dirty="0"/>
              <a:t> с </a:t>
            </a:r>
            <a:r>
              <a:rPr sz="1800" spc="-10" dirty="0"/>
              <a:t>использованием </a:t>
            </a:r>
            <a:r>
              <a:rPr sz="1800" dirty="0"/>
              <a:t>циклов</a:t>
            </a:r>
            <a:r>
              <a:rPr sz="1800" spc="430" dirty="0"/>
              <a:t> </a:t>
            </a:r>
            <a:r>
              <a:rPr sz="1800" dirty="0"/>
              <a:t>или</a:t>
            </a:r>
            <a:r>
              <a:rPr sz="1800" spc="430" dirty="0"/>
              <a:t> </a:t>
            </a:r>
            <a:r>
              <a:rPr sz="1800" spc="-10" dirty="0"/>
              <a:t>подпрограмм, </a:t>
            </a:r>
            <a:r>
              <a:rPr sz="1800" dirty="0"/>
              <a:t>найти</a:t>
            </a:r>
            <a:r>
              <a:rPr sz="1800" spc="-35" dirty="0"/>
              <a:t> </a:t>
            </a:r>
            <a:r>
              <a:rPr sz="1800" dirty="0"/>
              <a:t>и</a:t>
            </a:r>
            <a:r>
              <a:rPr sz="1800" spc="-30" dirty="0"/>
              <a:t> </a:t>
            </a:r>
            <a:r>
              <a:rPr sz="1800" dirty="0"/>
              <a:t>выделить</a:t>
            </a:r>
            <a:r>
              <a:rPr sz="1800" spc="-30" dirty="0"/>
              <a:t> </a:t>
            </a:r>
            <a:r>
              <a:rPr sz="1800" spc="-10" dirty="0"/>
              <a:t>повторяющиеся</a:t>
            </a:r>
            <a:r>
              <a:rPr sz="1800" spc="-35" dirty="0"/>
              <a:t> </a:t>
            </a:r>
            <a:r>
              <a:rPr sz="1800" dirty="0"/>
              <a:t>части</a:t>
            </a:r>
            <a:r>
              <a:rPr sz="1800" spc="-35" dirty="0"/>
              <a:t> </a:t>
            </a:r>
            <a:r>
              <a:rPr sz="1800" spc="-50" dirty="0"/>
              <a:t>в </a:t>
            </a:r>
            <a:r>
              <a:rPr sz="1800" dirty="0"/>
              <a:t>программе</a:t>
            </a:r>
            <a:r>
              <a:rPr sz="1800" spc="-20" dirty="0"/>
              <a:t> </a:t>
            </a:r>
            <a:r>
              <a:rPr sz="1800" dirty="0"/>
              <a:t>или</a:t>
            </a:r>
            <a:r>
              <a:rPr sz="1800" spc="-10" dirty="0"/>
              <a:t> </a:t>
            </a:r>
            <a:r>
              <a:rPr sz="1800" dirty="0"/>
              <a:t>на</a:t>
            </a:r>
            <a:r>
              <a:rPr sz="1800" spc="-10" dirty="0"/>
              <a:t> космодроме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1471295"/>
            <a:chOff x="0" y="0"/>
            <a:chExt cx="9144000" cy="147129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945005" cy="1471295"/>
            </a:xfrm>
            <a:custGeom>
              <a:avLst/>
              <a:gdLst/>
              <a:ahLst/>
              <a:cxnLst/>
              <a:rect l="l" t="t" r="r" b="b"/>
              <a:pathLst>
                <a:path w="1945005" h="1471295">
                  <a:moveTo>
                    <a:pt x="0" y="1470914"/>
                  </a:moveTo>
                  <a:lnTo>
                    <a:pt x="1944751" y="1470914"/>
                  </a:lnTo>
                  <a:lnTo>
                    <a:pt x="1944751" y="0"/>
                  </a:lnTo>
                  <a:lnTo>
                    <a:pt x="0" y="0"/>
                  </a:lnTo>
                  <a:lnTo>
                    <a:pt x="0" y="1470914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3245"/>
              <a:ext cx="9144000" cy="9576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0825" y="676401"/>
              <a:ext cx="8245475" cy="538480"/>
            </a:xfrm>
            <a:custGeom>
              <a:avLst/>
              <a:gdLst/>
              <a:ahLst/>
              <a:cxnLst/>
              <a:rect l="l" t="t" r="r" b="b"/>
              <a:pathLst>
                <a:path w="8245475" h="538480">
                  <a:moveTo>
                    <a:pt x="8245221" y="0"/>
                  </a:moveTo>
                  <a:lnTo>
                    <a:pt x="8245221" y="509905"/>
                  </a:lnTo>
                </a:path>
                <a:path w="8245475" h="538480">
                  <a:moveTo>
                    <a:pt x="0" y="28321"/>
                  </a:moveTo>
                  <a:lnTo>
                    <a:pt x="0" y="53809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640" y="777366"/>
            <a:ext cx="525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8945" algn="l"/>
              </a:tabLst>
            </a:pPr>
            <a:r>
              <a:rPr spc="-135" dirty="0"/>
              <a:t>РАБОТА</a:t>
            </a:r>
            <a:r>
              <a:rPr spc="155" dirty="0"/>
              <a:t> </a:t>
            </a:r>
            <a:r>
              <a:rPr spc="-25" dirty="0"/>
              <a:t>НА</a:t>
            </a:r>
            <a:r>
              <a:rPr dirty="0"/>
              <a:t>	</a:t>
            </a:r>
            <a:r>
              <a:rPr spc="-120" dirty="0"/>
              <a:t>ИНТЕРАКТИВНОЙ</a:t>
            </a:r>
            <a:r>
              <a:rPr spc="200" dirty="0"/>
              <a:t> </a:t>
            </a:r>
            <a:r>
              <a:rPr spc="-30" dirty="0"/>
              <a:t>ДОСКЕ</a:t>
            </a: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564" y="5085245"/>
            <a:ext cx="1568559" cy="1568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931" y="51575"/>
            <a:ext cx="4264660" cy="2039620"/>
            <a:chOff x="61931" y="51575"/>
            <a:chExt cx="4264660" cy="2039620"/>
          </a:xfrm>
        </p:grpSpPr>
        <p:sp>
          <p:nvSpPr>
            <p:cNvPr id="3" name="object 3"/>
            <p:cNvSpPr/>
            <p:nvPr/>
          </p:nvSpPr>
          <p:spPr>
            <a:xfrm>
              <a:off x="61931" y="96657"/>
              <a:ext cx="4264660" cy="1994535"/>
            </a:xfrm>
            <a:custGeom>
              <a:avLst/>
              <a:gdLst/>
              <a:ahLst/>
              <a:cxnLst/>
              <a:rect l="l" t="t" r="r" b="b"/>
              <a:pathLst>
                <a:path w="4264660" h="1994535">
                  <a:moveTo>
                    <a:pt x="3194631" y="0"/>
                  </a:moveTo>
                  <a:lnTo>
                    <a:pt x="3166719" y="12024"/>
                  </a:lnTo>
                  <a:lnTo>
                    <a:pt x="3148371" y="41361"/>
                  </a:lnTo>
                  <a:lnTo>
                    <a:pt x="3141770" y="86730"/>
                  </a:lnTo>
                  <a:lnTo>
                    <a:pt x="3141770" y="309361"/>
                  </a:lnTo>
                  <a:lnTo>
                    <a:pt x="385972" y="309361"/>
                  </a:lnTo>
                  <a:lnTo>
                    <a:pt x="337853" y="312165"/>
                  </a:lnTo>
                  <a:lnTo>
                    <a:pt x="291434" y="320344"/>
                  </a:lnTo>
                  <a:lnTo>
                    <a:pt x="247088" y="333553"/>
                  </a:lnTo>
                  <a:lnTo>
                    <a:pt x="205191" y="351447"/>
                  </a:lnTo>
                  <a:lnTo>
                    <a:pt x="166116" y="373679"/>
                  </a:lnTo>
                  <a:lnTo>
                    <a:pt x="130238" y="399904"/>
                  </a:lnTo>
                  <a:lnTo>
                    <a:pt x="97929" y="429777"/>
                  </a:lnTo>
                  <a:lnTo>
                    <a:pt x="69565" y="462950"/>
                  </a:lnTo>
                  <a:lnTo>
                    <a:pt x="45519" y="499079"/>
                  </a:lnTo>
                  <a:lnTo>
                    <a:pt x="26165" y="537817"/>
                  </a:lnTo>
                  <a:lnTo>
                    <a:pt x="11878" y="578819"/>
                  </a:lnTo>
                  <a:lnTo>
                    <a:pt x="3031" y="621739"/>
                  </a:lnTo>
                  <a:lnTo>
                    <a:pt x="0" y="666231"/>
                  </a:lnTo>
                  <a:lnTo>
                    <a:pt x="64" y="1219836"/>
                  </a:lnTo>
                  <a:lnTo>
                    <a:pt x="518" y="1228460"/>
                  </a:lnTo>
                  <a:lnTo>
                    <a:pt x="1750" y="1237084"/>
                  </a:lnTo>
                  <a:lnTo>
                    <a:pt x="4150" y="1245732"/>
                  </a:lnTo>
                  <a:lnTo>
                    <a:pt x="0" y="1245732"/>
                  </a:lnTo>
                  <a:lnTo>
                    <a:pt x="0" y="1994143"/>
                  </a:lnTo>
                  <a:lnTo>
                    <a:pt x="5930" y="1947250"/>
                  </a:lnTo>
                  <a:lnTo>
                    <a:pt x="16901" y="1901934"/>
                  </a:lnTo>
                  <a:lnTo>
                    <a:pt x="32637" y="1858439"/>
                  </a:lnTo>
                  <a:lnTo>
                    <a:pt x="52868" y="1817013"/>
                  </a:lnTo>
                  <a:lnTo>
                    <a:pt x="77318" y="1777900"/>
                  </a:lnTo>
                  <a:lnTo>
                    <a:pt x="105716" y="1741346"/>
                  </a:lnTo>
                  <a:lnTo>
                    <a:pt x="137788" y="1707597"/>
                  </a:lnTo>
                  <a:lnTo>
                    <a:pt x="173262" y="1676899"/>
                  </a:lnTo>
                  <a:lnTo>
                    <a:pt x="211864" y="1649497"/>
                  </a:lnTo>
                  <a:lnTo>
                    <a:pt x="253321" y="1625636"/>
                  </a:lnTo>
                  <a:lnTo>
                    <a:pt x="297361" y="1605563"/>
                  </a:lnTo>
                  <a:lnTo>
                    <a:pt x="343710" y="1589523"/>
                  </a:lnTo>
                  <a:lnTo>
                    <a:pt x="392095" y="1577762"/>
                  </a:lnTo>
                  <a:lnTo>
                    <a:pt x="442244" y="1570525"/>
                  </a:lnTo>
                  <a:lnTo>
                    <a:pt x="493883" y="1568058"/>
                  </a:lnTo>
                  <a:lnTo>
                    <a:pt x="3572455" y="1568058"/>
                  </a:lnTo>
                  <a:lnTo>
                    <a:pt x="4208316" y="1034658"/>
                  </a:lnTo>
                  <a:lnTo>
                    <a:pt x="4239484" y="1001393"/>
                  </a:lnTo>
                  <a:lnTo>
                    <a:pt x="4258185" y="964413"/>
                  </a:lnTo>
                  <a:lnTo>
                    <a:pt x="4264418" y="925740"/>
                  </a:lnTo>
                  <a:lnTo>
                    <a:pt x="4258185" y="887395"/>
                  </a:lnTo>
                  <a:lnTo>
                    <a:pt x="4239484" y="851399"/>
                  </a:lnTo>
                  <a:lnTo>
                    <a:pt x="4208316" y="819774"/>
                  </a:lnTo>
                  <a:lnTo>
                    <a:pt x="3270421" y="33009"/>
                  </a:lnTo>
                  <a:lnTo>
                    <a:pt x="3229926" y="6568"/>
                  </a:lnTo>
                  <a:lnTo>
                    <a:pt x="3194631" y="0"/>
                  </a:lnTo>
                  <a:close/>
                </a:path>
                <a:path w="4264660" h="1994535">
                  <a:moveTo>
                    <a:pt x="3572455" y="1568058"/>
                  </a:moveTo>
                  <a:lnTo>
                    <a:pt x="3141770" y="1568058"/>
                  </a:lnTo>
                  <a:lnTo>
                    <a:pt x="3141770" y="1767702"/>
                  </a:lnTo>
                  <a:lnTo>
                    <a:pt x="3148371" y="1812706"/>
                  </a:lnTo>
                  <a:lnTo>
                    <a:pt x="3166719" y="1841312"/>
                  </a:lnTo>
                  <a:lnTo>
                    <a:pt x="3194631" y="1852787"/>
                  </a:lnTo>
                  <a:lnTo>
                    <a:pt x="3229926" y="1846402"/>
                  </a:lnTo>
                  <a:lnTo>
                    <a:pt x="3270421" y="1821423"/>
                  </a:lnTo>
                  <a:lnTo>
                    <a:pt x="3572455" y="1568058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931" y="51575"/>
              <a:ext cx="4264660" cy="1993264"/>
            </a:xfrm>
            <a:custGeom>
              <a:avLst/>
              <a:gdLst/>
              <a:ahLst/>
              <a:cxnLst/>
              <a:rect l="l" t="t" r="r" b="b"/>
              <a:pathLst>
                <a:path w="4264660" h="1993264">
                  <a:moveTo>
                    <a:pt x="3194631" y="0"/>
                  </a:moveTo>
                  <a:lnTo>
                    <a:pt x="3166719" y="11495"/>
                  </a:lnTo>
                  <a:lnTo>
                    <a:pt x="3148371" y="40138"/>
                  </a:lnTo>
                  <a:lnTo>
                    <a:pt x="3141770" y="85203"/>
                  </a:lnTo>
                  <a:lnTo>
                    <a:pt x="3141770" y="307834"/>
                  </a:lnTo>
                  <a:lnTo>
                    <a:pt x="385972" y="307834"/>
                  </a:lnTo>
                  <a:lnTo>
                    <a:pt x="337853" y="310638"/>
                  </a:lnTo>
                  <a:lnTo>
                    <a:pt x="291434" y="318817"/>
                  </a:lnTo>
                  <a:lnTo>
                    <a:pt x="247088" y="332028"/>
                  </a:lnTo>
                  <a:lnTo>
                    <a:pt x="205191" y="349924"/>
                  </a:lnTo>
                  <a:lnTo>
                    <a:pt x="166116" y="372159"/>
                  </a:lnTo>
                  <a:lnTo>
                    <a:pt x="130238" y="398390"/>
                  </a:lnTo>
                  <a:lnTo>
                    <a:pt x="97929" y="428269"/>
                  </a:lnTo>
                  <a:lnTo>
                    <a:pt x="69565" y="461452"/>
                  </a:lnTo>
                  <a:lnTo>
                    <a:pt x="45519" y="497594"/>
                  </a:lnTo>
                  <a:lnTo>
                    <a:pt x="26165" y="536348"/>
                  </a:lnTo>
                  <a:lnTo>
                    <a:pt x="11878" y="577369"/>
                  </a:lnTo>
                  <a:lnTo>
                    <a:pt x="3031" y="620312"/>
                  </a:lnTo>
                  <a:lnTo>
                    <a:pt x="0" y="664831"/>
                  </a:lnTo>
                  <a:lnTo>
                    <a:pt x="64" y="1218583"/>
                  </a:lnTo>
                  <a:lnTo>
                    <a:pt x="518" y="1227251"/>
                  </a:lnTo>
                  <a:lnTo>
                    <a:pt x="1750" y="1235919"/>
                  </a:lnTo>
                  <a:lnTo>
                    <a:pt x="4150" y="1244586"/>
                  </a:lnTo>
                  <a:lnTo>
                    <a:pt x="0" y="1244586"/>
                  </a:lnTo>
                  <a:lnTo>
                    <a:pt x="0" y="1993124"/>
                  </a:lnTo>
                  <a:lnTo>
                    <a:pt x="5930" y="1946231"/>
                  </a:lnTo>
                  <a:lnTo>
                    <a:pt x="16901" y="1900915"/>
                  </a:lnTo>
                  <a:lnTo>
                    <a:pt x="32637" y="1857420"/>
                  </a:lnTo>
                  <a:lnTo>
                    <a:pt x="52868" y="1815994"/>
                  </a:lnTo>
                  <a:lnTo>
                    <a:pt x="77318" y="1776881"/>
                  </a:lnTo>
                  <a:lnTo>
                    <a:pt x="105716" y="1740327"/>
                  </a:lnTo>
                  <a:lnTo>
                    <a:pt x="137788" y="1706578"/>
                  </a:lnTo>
                  <a:lnTo>
                    <a:pt x="173262" y="1675880"/>
                  </a:lnTo>
                  <a:lnTo>
                    <a:pt x="211864" y="1648478"/>
                  </a:lnTo>
                  <a:lnTo>
                    <a:pt x="253321" y="1624617"/>
                  </a:lnTo>
                  <a:lnTo>
                    <a:pt x="297361" y="1604544"/>
                  </a:lnTo>
                  <a:lnTo>
                    <a:pt x="343710" y="1588504"/>
                  </a:lnTo>
                  <a:lnTo>
                    <a:pt x="392095" y="1576743"/>
                  </a:lnTo>
                  <a:lnTo>
                    <a:pt x="442244" y="1569506"/>
                  </a:lnTo>
                  <a:lnTo>
                    <a:pt x="493883" y="1567039"/>
                  </a:lnTo>
                  <a:lnTo>
                    <a:pt x="3572357" y="1567039"/>
                  </a:lnTo>
                  <a:lnTo>
                    <a:pt x="4208316" y="1033385"/>
                  </a:lnTo>
                  <a:lnTo>
                    <a:pt x="4239484" y="1001487"/>
                  </a:lnTo>
                  <a:lnTo>
                    <a:pt x="4258185" y="964885"/>
                  </a:lnTo>
                  <a:lnTo>
                    <a:pt x="4264418" y="925927"/>
                  </a:lnTo>
                  <a:lnTo>
                    <a:pt x="4258185" y="886959"/>
                  </a:lnTo>
                  <a:lnTo>
                    <a:pt x="4239484" y="850326"/>
                  </a:lnTo>
                  <a:lnTo>
                    <a:pt x="4208316" y="818374"/>
                  </a:lnTo>
                  <a:lnTo>
                    <a:pt x="3270421" y="31355"/>
                  </a:lnTo>
                  <a:lnTo>
                    <a:pt x="3229926" y="6378"/>
                  </a:lnTo>
                  <a:lnTo>
                    <a:pt x="3194631" y="0"/>
                  </a:lnTo>
                  <a:close/>
                </a:path>
                <a:path w="4264660" h="1993264">
                  <a:moveTo>
                    <a:pt x="3572357" y="1567039"/>
                  </a:moveTo>
                  <a:lnTo>
                    <a:pt x="3141770" y="1567039"/>
                  </a:lnTo>
                  <a:lnTo>
                    <a:pt x="3141770" y="1766683"/>
                  </a:lnTo>
                  <a:lnTo>
                    <a:pt x="3148371" y="1811687"/>
                  </a:lnTo>
                  <a:lnTo>
                    <a:pt x="3166719" y="1840292"/>
                  </a:lnTo>
                  <a:lnTo>
                    <a:pt x="3194631" y="1851768"/>
                  </a:lnTo>
                  <a:lnTo>
                    <a:pt x="3229926" y="1845383"/>
                  </a:lnTo>
                  <a:lnTo>
                    <a:pt x="3270421" y="1820404"/>
                  </a:lnTo>
                  <a:lnTo>
                    <a:pt x="3572357" y="156703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1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75" dirty="0">
                <a:solidFill>
                  <a:srgbClr val="FFFFFF"/>
                </a:solidFill>
              </a:rPr>
              <a:t>ПиктоМир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186562" y="850074"/>
            <a:ext cx="6252210" cy="6008370"/>
            <a:chOff x="186562" y="850074"/>
            <a:chExt cx="6252210" cy="6008370"/>
          </a:xfrm>
        </p:grpSpPr>
        <p:sp>
          <p:nvSpPr>
            <p:cNvPr id="7" name="object 7"/>
            <p:cNvSpPr/>
            <p:nvPr/>
          </p:nvSpPr>
          <p:spPr>
            <a:xfrm>
              <a:off x="4256150" y="1160525"/>
              <a:ext cx="986155" cy="4802505"/>
            </a:xfrm>
            <a:custGeom>
              <a:avLst/>
              <a:gdLst/>
              <a:ahLst/>
              <a:cxnLst/>
              <a:rect l="l" t="t" r="r" b="b"/>
              <a:pathLst>
                <a:path w="986154" h="4802505">
                  <a:moveTo>
                    <a:pt x="985837" y="0"/>
                  </a:moveTo>
                  <a:lnTo>
                    <a:pt x="0" y="0"/>
                  </a:lnTo>
                  <a:lnTo>
                    <a:pt x="0" y="4802124"/>
                  </a:lnTo>
                  <a:lnTo>
                    <a:pt x="985837" y="4802124"/>
                  </a:lnTo>
                  <a:lnTo>
                    <a:pt x="98583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6150" y="5962650"/>
              <a:ext cx="986155" cy="895350"/>
            </a:xfrm>
            <a:custGeom>
              <a:avLst/>
              <a:gdLst/>
              <a:ahLst/>
              <a:cxnLst/>
              <a:rect l="l" t="t" r="r" b="b"/>
              <a:pathLst>
                <a:path w="986154" h="895350">
                  <a:moveTo>
                    <a:pt x="985774" y="0"/>
                  </a:moveTo>
                  <a:lnTo>
                    <a:pt x="0" y="0"/>
                  </a:lnTo>
                  <a:lnTo>
                    <a:pt x="492887" y="895351"/>
                  </a:lnTo>
                  <a:lnTo>
                    <a:pt x="98577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95875" y="6575425"/>
              <a:ext cx="313055" cy="282575"/>
            </a:xfrm>
            <a:custGeom>
              <a:avLst/>
              <a:gdLst/>
              <a:ahLst/>
              <a:cxnLst/>
              <a:rect l="l" t="t" r="r" b="b"/>
              <a:pathLst>
                <a:path w="313054" h="282575">
                  <a:moveTo>
                    <a:pt x="312674" y="0"/>
                  </a:moveTo>
                  <a:lnTo>
                    <a:pt x="0" y="0"/>
                  </a:lnTo>
                  <a:lnTo>
                    <a:pt x="156337" y="282576"/>
                  </a:lnTo>
                  <a:lnTo>
                    <a:pt x="3126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11649" y="1174749"/>
              <a:ext cx="1778000" cy="1529080"/>
            </a:xfrm>
            <a:custGeom>
              <a:avLst/>
              <a:gdLst/>
              <a:ahLst/>
              <a:cxnLst/>
              <a:rect l="l" t="t" r="r" b="b"/>
              <a:pathLst>
                <a:path w="1778000" h="1529080">
                  <a:moveTo>
                    <a:pt x="889000" y="0"/>
                  </a:moveTo>
                  <a:lnTo>
                    <a:pt x="0" y="764413"/>
                  </a:lnTo>
                  <a:lnTo>
                    <a:pt x="889000" y="1528826"/>
                  </a:lnTo>
                  <a:lnTo>
                    <a:pt x="1778000" y="764413"/>
                  </a:lnTo>
                  <a:lnTo>
                    <a:pt x="8890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849" y="1743075"/>
              <a:ext cx="592455" cy="347980"/>
            </a:xfrm>
            <a:custGeom>
              <a:avLst/>
              <a:gdLst/>
              <a:ahLst/>
              <a:cxnLst/>
              <a:rect l="l" t="t" r="r" b="b"/>
              <a:pathLst>
                <a:path w="592454" h="347980">
                  <a:moveTo>
                    <a:pt x="518033" y="0"/>
                  </a:moveTo>
                  <a:lnTo>
                    <a:pt x="74040" y="0"/>
                  </a:lnTo>
                  <a:lnTo>
                    <a:pt x="45219" y="5195"/>
                  </a:lnTo>
                  <a:lnTo>
                    <a:pt x="21685" y="19367"/>
                  </a:lnTo>
                  <a:lnTo>
                    <a:pt x="5818" y="40397"/>
                  </a:lnTo>
                  <a:lnTo>
                    <a:pt x="0" y="66166"/>
                  </a:lnTo>
                  <a:lnTo>
                    <a:pt x="0" y="281432"/>
                  </a:lnTo>
                  <a:lnTo>
                    <a:pt x="5818" y="307220"/>
                  </a:lnTo>
                  <a:lnTo>
                    <a:pt x="21685" y="328295"/>
                  </a:lnTo>
                  <a:lnTo>
                    <a:pt x="45219" y="342511"/>
                  </a:lnTo>
                  <a:lnTo>
                    <a:pt x="74040" y="347725"/>
                  </a:lnTo>
                  <a:lnTo>
                    <a:pt x="518033" y="347725"/>
                  </a:lnTo>
                  <a:lnTo>
                    <a:pt x="546927" y="342511"/>
                  </a:lnTo>
                  <a:lnTo>
                    <a:pt x="570499" y="328295"/>
                  </a:lnTo>
                  <a:lnTo>
                    <a:pt x="580835" y="314578"/>
                  </a:lnTo>
                  <a:lnTo>
                    <a:pt x="74040" y="314578"/>
                  </a:lnTo>
                  <a:lnTo>
                    <a:pt x="59620" y="311971"/>
                  </a:lnTo>
                  <a:lnTo>
                    <a:pt x="47831" y="304863"/>
                  </a:lnTo>
                  <a:lnTo>
                    <a:pt x="39876" y="294326"/>
                  </a:lnTo>
                  <a:lnTo>
                    <a:pt x="36957" y="281432"/>
                  </a:lnTo>
                  <a:lnTo>
                    <a:pt x="67792" y="260730"/>
                  </a:lnTo>
                  <a:lnTo>
                    <a:pt x="36957" y="260730"/>
                  </a:lnTo>
                  <a:lnTo>
                    <a:pt x="36957" y="86867"/>
                  </a:lnTo>
                  <a:lnTo>
                    <a:pt x="67643" y="86867"/>
                  </a:lnTo>
                  <a:lnTo>
                    <a:pt x="36957" y="66294"/>
                  </a:lnTo>
                  <a:lnTo>
                    <a:pt x="36957" y="66166"/>
                  </a:lnTo>
                  <a:lnTo>
                    <a:pt x="39876" y="53345"/>
                  </a:lnTo>
                  <a:lnTo>
                    <a:pt x="47831" y="42846"/>
                  </a:lnTo>
                  <a:lnTo>
                    <a:pt x="59620" y="35752"/>
                  </a:lnTo>
                  <a:lnTo>
                    <a:pt x="74040" y="33147"/>
                  </a:lnTo>
                  <a:lnTo>
                    <a:pt x="580905" y="33147"/>
                  </a:lnTo>
                  <a:lnTo>
                    <a:pt x="570499" y="19367"/>
                  </a:lnTo>
                  <a:lnTo>
                    <a:pt x="546927" y="5195"/>
                  </a:lnTo>
                  <a:lnTo>
                    <a:pt x="518033" y="0"/>
                  </a:lnTo>
                  <a:close/>
                </a:path>
                <a:path w="592454" h="347980">
                  <a:moveTo>
                    <a:pt x="440917" y="184150"/>
                  </a:moveTo>
                  <a:lnTo>
                    <a:pt x="410210" y="184150"/>
                  </a:lnTo>
                  <a:lnTo>
                    <a:pt x="555116" y="281432"/>
                  </a:lnTo>
                  <a:lnTo>
                    <a:pt x="552197" y="294326"/>
                  </a:lnTo>
                  <a:lnTo>
                    <a:pt x="544242" y="304863"/>
                  </a:lnTo>
                  <a:lnTo>
                    <a:pt x="532453" y="311971"/>
                  </a:lnTo>
                  <a:lnTo>
                    <a:pt x="518033" y="314578"/>
                  </a:lnTo>
                  <a:lnTo>
                    <a:pt x="580835" y="314578"/>
                  </a:lnTo>
                  <a:lnTo>
                    <a:pt x="586380" y="307220"/>
                  </a:lnTo>
                  <a:lnTo>
                    <a:pt x="592201" y="281432"/>
                  </a:lnTo>
                  <a:lnTo>
                    <a:pt x="592201" y="260730"/>
                  </a:lnTo>
                  <a:lnTo>
                    <a:pt x="555116" y="260730"/>
                  </a:lnTo>
                  <a:lnTo>
                    <a:pt x="440917" y="184150"/>
                  </a:lnTo>
                  <a:close/>
                </a:path>
                <a:path w="592454" h="347980">
                  <a:moveTo>
                    <a:pt x="67643" y="86867"/>
                  </a:moveTo>
                  <a:lnTo>
                    <a:pt x="36957" y="86867"/>
                  </a:lnTo>
                  <a:lnTo>
                    <a:pt x="166497" y="173862"/>
                  </a:lnTo>
                  <a:lnTo>
                    <a:pt x="36957" y="260730"/>
                  </a:lnTo>
                  <a:lnTo>
                    <a:pt x="67792" y="260730"/>
                  </a:lnTo>
                  <a:lnTo>
                    <a:pt x="181863" y="184150"/>
                  </a:lnTo>
                  <a:lnTo>
                    <a:pt x="212702" y="184150"/>
                  </a:lnTo>
                  <a:lnTo>
                    <a:pt x="67643" y="86867"/>
                  </a:lnTo>
                  <a:close/>
                </a:path>
                <a:path w="592454" h="347980">
                  <a:moveTo>
                    <a:pt x="592201" y="86867"/>
                  </a:moveTo>
                  <a:lnTo>
                    <a:pt x="555116" y="86867"/>
                  </a:lnTo>
                  <a:lnTo>
                    <a:pt x="555116" y="260730"/>
                  </a:lnTo>
                  <a:lnTo>
                    <a:pt x="592201" y="260730"/>
                  </a:lnTo>
                  <a:lnTo>
                    <a:pt x="592201" y="86867"/>
                  </a:lnTo>
                  <a:close/>
                </a:path>
                <a:path w="592454" h="347980">
                  <a:moveTo>
                    <a:pt x="212702" y="184150"/>
                  </a:moveTo>
                  <a:lnTo>
                    <a:pt x="181863" y="184150"/>
                  </a:lnTo>
                  <a:lnTo>
                    <a:pt x="262763" y="238378"/>
                  </a:lnTo>
                  <a:lnTo>
                    <a:pt x="270498" y="242712"/>
                  </a:lnTo>
                  <a:lnTo>
                    <a:pt x="278733" y="245808"/>
                  </a:lnTo>
                  <a:lnTo>
                    <a:pt x="287301" y="247665"/>
                  </a:lnTo>
                  <a:lnTo>
                    <a:pt x="296037" y="248285"/>
                  </a:lnTo>
                  <a:lnTo>
                    <a:pt x="304845" y="247665"/>
                  </a:lnTo>
                  <a:lnTo>
                    <a:pt x="313451" y="245808"/>
                  </a:lnTo>
                  <a:lnTo>
                    <a:pt x="321700" y="242712"/>
                  </a:lnTo>
                  <a:lnTo>
                    <a:pt x="329438" y="238378"/>
                  </a:lnTo>
                  <a:lnTo>
                    <a:pt x="339274" y="231775"/>
                  </a:lnTo>
                  <a:lnTo>
                    <a:pt x="288036" y="231775"/>
                  </a:lnTo>
                  <a:lnTo>
                    <a:pt x="280288" y="229488"/>
                  </a:lnTo>
                  <a:lnTo>
                    <a:pt x="212702" y="184150"/>
                  </a:lnTo>
                  <a:close/>
                </a:path>
                <a:path w="592454" h="347980">
                  <a:moveTo>
                    <a:pt x="580905" y="33147"/>
                  </a:moveTo>
                  <a:lnTo>
                    <a:pt x="518033" y="33147"/>
                  </a:lnTo>
                  <a:lnTo>
                    <a:pt x="532453" y="35752"/>
                  </a:lnTo>
                  <a:lnTo>
                    <a:pt x="544242" y="42846"/>
                  </a:lnTo>
                  <a:lnTo>
                    <a:pt x="552197" y="53345"/>
                  </a:lnTo>
                  <a:lnTo>
                    <a:pt x="555116" y="66166"/>
                  </a:lnTo>
                  <a:lnTo>
                    <a:pt x="311785" y="229488"/>
                  </a:lnTo>
                  <a:lnTo>
                    <a:pt x="304164" y="231775"/>
                  </a:lnTo>
                  <a:lnTo>
                    <a:pt x="339274" y="231775"/>
                  </a:lnTo>
                  <a:lnTo>
                    <a:pt x="410210" y="184150"/>
                  </a:lnTo>
                  <a:lnTo>
                    <a:pt x="440917" y="184150"/>
                  </a:lnTo>
                  <a:lnTo>
                    <a:pt x="425576" y="173862"/>
                  </a:lnTo>
                  <a:lnTo>
                    <a:pt x="555116" y="86867"/>
                  </a:lnTo>
                  <a:lnTo>
                    <a:pt x="592201" y="86867"/>
                  </a:lnTo>
                  <a:lnTo>
                    <a:pt x="592201" y="66166"/>
                  </a:lnTo>
                  <a:lnTo>
                    <a:pt x="586380" y="40397"/>
                  </a:lnTo>
                  <a:lnTo>
                    <a:pt x="580905" y="33147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73500" y="2032000"/>
              <a:ext cx="1821180" cy="1730375"/>
            </a:xfrm>
            <a:custGeom>
              <a:avLst/>
              <a:gdLst/>
              <a:ahLst/>
              <a:cxnLst/>
              <a:rect l="l" t="t" r="r" b="b"/>
              <a:pathLst>
                <a:path w="1821179" h="1730375">
                  <a:moveTo>
                    <a:pt x="910336" y="0"/>
                  </a:moveTo>
                  <a:lnTo>
                    <a:pt x="0" y="865251"/>
                  </a:lnTo>
                  <a:lnTo>
                    <a:pt x="910336" y="1730375"/>
                  </a:lnTo>
                  <a:lnTo>
                    <a:pt x="1820799" y="865251"/>
                  </a:lnTo>
                  <a:lnTo>
                    <a:pt x="91033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87900" y="3059176"/>
              <a:ext cx="1778000" cy="1735455"/>
            </a:xfrm>
            <a:custGeom>
              <a:avLst/>
              <a:gdLst/>
              <a:ahLst/>
              <a:cxnLst/>
              <a:rect l="l" t="t" r="r" b="b"/>
              <a:pathLst>
                <a:path w="1778000" h="1735454">
                  <a:moveTo>
                    <a:pt x="889000" y="0"/>
                  </a:moveTo>
                  <a:lnTo>
                    <a:pt x="0" y="867537"/>
                  </a:lnTo>
                  <a:lnTo>
                    <a:pt x="889000" y="1735074"/>
                  </a:lnTo>
                  <a:lnTo>
                    <a:pt x="1778000" y="867537"/>
                  </a:lnTo>
                  <a:lnTo>
                    <a:pt x="8890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80610" y="3625087"/>
              <a:ext cx="592455" cy="601980"/>
            </a:xfrm>
            <a:custGeom>
              <a:avLst/>
              <a:gdLst/>
              <a:ahLst/>
              <a:cxnLst/>
              <a:rect l="l" t="t" r="r" b="b"/>
              <a:pathLst>
                <a:path w="592454" h="601979">
                  <a:moveTo>
                    <a:pt x="426339" y="300355"/>
                  </a:moveTo>
                  <a:lnTo>
                    <a:pt x="416140" y="249135"/>
                  </a:lnTo>
                  <a:lnTo>
                    <a:pt x="410210" y="240207"/>
                  </a:lnTo>
                  <a:lnTo>
                    <a:pt x="410210" y="300355"/>
                  </a:lnTo>
                  <a:lnTo>
                    <a:pt x="401269" y="345224"/>
                  </a:lnTo>
                  <a:lnTo>
                    <a:pt x="376910" y="381876"/>
                  </a:lnTo>
                  <a:lnTo>
                    <a:pt x="340817" y="406603"/>
                  </a:lnTo>
                  <a:lnTo>
                    <a:pt x="296672" y="415671"/>
                  </a:lnTo>
                  <a:lnTo>
                    <a:pt x="252526" y="406603"/>
                  </a:lnTo>
                  <a:lnTo>
                    <a:pt x="216484" y="381876"/>
                  </a:lnTo>
                  <a:lnTo>
                    <a:pt x="192176" y="345224"/>
                  </a:lnTo>
                  <a:lnTo>
                    <a:pt x="183261" y="300355"/>
                  </a:lnTo>
                  <a:lnTo>
                    <a:pt x="192176" y="255524"/>
                  </a:lnTo>
                  <a:lnTo>
                    <a:pt x="216484" y="218909"/>
                  </a:lnTo>
                  <a:lnTo>
                    <a:pt x="252526" y="194221"/>
                  </a:lnTo>
                  <a:lnTo>
                    <a:pt x="296672" y="185166"/>
                  </a:lnTo>
                  <a:lnTo>
                    <a:pt x="340817" y="194221"/>
                  </a:lnTo>
                  <a:lnTo>
                    <a:pt x="376910" y="218909"/>
                  </a:lnTo>
                  <a:lnTo>
                    <a:pt x="401269" y="255524"/>
                  </a:lnTo>
                  <a:lnTo>
                    <a:pt x="410210" y="300355"/>
                  </a:lnTo>
                  <a:lnTo>
                    <a:pt x="410210" y="240207"/>
                  </a:lnTo>
                  <a:lnTo>
                    <a:pt x="388366" y="207276"/>
                  </a:lnTo>
                  <a:lnTo>
                    <a:pt x="356120" y="185166"/>
                  </a:lnTo>
                  <a:lnTo>
                    <a:pt x="347141" y="179019"/>
                  </a:lnTo>
                  <a:lnTo>
                    <a:pt x="296672" y="168656"/>
                  </a:lnTo>
                  <a:lnTo>
                    <a:pt x="246265" y="179019"/>
                  </a:lnTo>
                  <a:lnTo>
                    <a:pt x="205079" y="207276"/>
                  </a:lnTo>
                  <a:lnTo>
                    <a:pt x="177317" y="249135"/>
                  </a:lnTo>
                  <a:lnTo>
                    <a:pt x="167132" y="300355"/>
                  </a:lnTo>
                  <a:lnTo>
                    <a:pt x="177317" y="351637"/>
                  </a:lnTo>
                  <a:lnTo>
                    <a:pt x="205079" y="393496"/>
                  </a:lnTo>
                  <a:lnTo>
                    <a:pt x="246265" y="421716"/>
                  </a:lnTo>
                  <a:lnTo>
                    <a:pt x="296672" y="432054"/>
                  </a:lnTo>
                  <a:lnTo>
                    <a:pt x="347141" y="421716"/>
                  </a:lnTo>
                  <a:lnTo>
                    <a:pt x="355968" y="415671"/>
                  </a:lnTo>
                  <a:lnTo>
                    <a:pt x="388366" y="393496"/>
                  </a:lnTo>
                  <a:lnTo>
                    <a:pt x="416140" y="351637"/>
                  </a:lnTo>
                  <a:lnTo>
                    <a:pt x="426339" y="300355"/>
                  </a:lnTo>
                  <a:close/>
                </a:path>
                <a:path w="592454" h="601979">
                  <a:moveTo>
                    <a:pt x="592455" y="275336"/>
                  </a:moveTo>
                  <a:lnTo>
                    <a:pt x="562610" y="238379"/>
                  </a:lnTo>
                  <a:lnTo>
                    <a:pt x="555498" y="236931"/>
                  </a:lnTo>
                  <a:lnTo>
                    <a:pt x="555498" y="326517"/>
                  </a:lnTo>
                  <a:lnTo>
                    <a:pt x="498602" y="338074"/>
                  </a:lnTo>
                  <a:lnTo>
                    <a:pt x="468566" y="369570"/>
                  </a:lnTo>
                  <a:lnTo>
                    <a:pt x="465645" y="376301"/>
                  </a:lnTo>
                  <a:lnTo>
                    <a:pt x="462661" y="382778"/>
                  </a:lnTo>
                  <a:lnTo>
                    <a:pt x="459625" y="392087"/>
                  </a:lnTo>
                  <a:lnTo>
                    <a:pt x="459066" y="401726"/>
                  </a:lnTo>
                  <a:lnTo>
                    <a:pt x="460933" y="411200"/>
                  </a:lnTo>
                  <a:lnTo>
                    <a:pt x="465201" y="419989"/>
                  </a:lnTo>
                  <a:lnTo>
                    <a:pt x="497332" y="469011"/>
                  </a:lnTo>
                  <a:lnTo>
                    <a:pt x="461645" y="505206"/>
                  </a:lnTo>
                  <a:lnTo>
                    <a:pt x="459574" y="503809"/>
                  </a:lnTo>
                  <a:lnTo>
                    <a:pt x="407289" y="468376"/>
                  </a:lnTo>
                  <a:lnTo>
                    <a:pt x="400177" y="466217"/>
                  </a:lnTo>
                  <a:lnTo>
                    <a:pt x="387477" y="466217"/>
                  </a:lnTo>
                  <a:lnTo>
                    <a:pt x="381889" y="467487"/>
                  </a:lnTo>
                  <a:lnTo>
                    <a:pt x="376809" y="470027"/>
                  </a:lnTo>
                  <a:lnTo>
                    <a:pt x="370459" y="473075"/>
                  </a:lnTo>
                  <a:lnTo>
                    <a:pt x="363728" y="475996"/>
                  </a:lnTo>
                  <a:lnTo>
                    <a:pt x="356870" y="478409"/>
                  </a:lnTo>
                  <a:lnTo>
                    <a:pt x="348259" y="482803"/>
                  </a:lnTo>
                  <a:lnTo>
                    <a:pt x="341134" y="489204"/>
                  </a:lnTo>
                  <a:lnTo>
                    <a:pt x="335838" y="497243"/>
                  </a:lnTo>
                  <a:lnTo>
                    <a:pt x="332740" y="506476"/>
                  </a:lnTo>
                  <a:lnTo>
                    <a:pt x="321437" y="564134"/>
                  </a:lnTo>
                  <a:lnTo>
                    <a:pt x="271018" y="564134"/>
                  </a:lnTo>
                  <a:lnTo>
                    <a:pt x="259715" y="506476"/>
                  </a:lnTo>
                  <a:lnTo>
                    <a:pt x="228727" y="475996"/>
                  </a:lnTo>
                  <a:lnTo>
                    <a:pt x="221996" y="473202"/>
                  </a:lnTo>
                  <a:lnTo>
                    <a:pt x="210566" y="467487"/>
                  </a:lnTo>
                  <a:lnTo>
                    <a:pt x="204978" y="466217"/>
                  </a:lnTo>
                  <a:lnTo>
                    <a:pt x="192278" y="466217"/>
                  </a:lnTo>
                  <a:lnTo>
                    <a:pt x="185166" y="468376"/>
                  </a:lnTo>
                  <a:lnTo>
                    <a:pt x="130683" y="505206"/>
                  </a:lnTo>
                  <a:lnTo>
                    <a:pt x="95123" y="469011"/>
                  </a:lnTo>
                  <a:lnTo>
                    <a:pt x="127254" y="419989"/>
                  </a:lnTo>
                  <a:lnTo>
                    <a:pt x="131508" y="411200"/>
                  </a:lnTo>
                  <a:lnTo>
                    <a:pt x="133375" y="401726"/>
                  </a:lnTo>
                  <a:lnTo>
                    <a:pt x="132816" y="392087"/>
                  </a:lnTo>
                  <a:lnTo>
                    <a:pt x="129794" y="382778"/>
                  </a:lnTo>
                  <a:lnTo>
                    <a:pt x="126555" y="376174"/>
                  </a:lnTo>
                  <a:lnTo>
                    <a:pt x="123774" y="369443"/>
                  </a:lnTo>
                  <a:lnTo>
                    <a:pt x="93726" y="338074"/>
                  </a:lnTo>
                  <a:lnTo>
                    <a:pt x="36957" y="326517"/>
                  </a:lnTo>
                  <a:lnTo>
                    <a:pt x="36957" y="275336"/>
                  </a:lnTo>
                  <a:lnTo>
                    <a:pt x="93726" y="263779"/>
                  </a:lnTo>
                  <a:lnTo>
                    <a:pt x="123825" y="232283"/>
                  </a:lnTo>
                  <a:lnTo>
                    <a:pt x="126619" y="225552"/>
                  </a:lnTo>
                  <a:lnTo>
                    <a:pt x="129794" y="219075"/>
                  </a:lnTo>
                  <a:lnTo>
                    <a:pt x="132816" y="209727"/>
                  </a:lnTo>
                  <a:lnTo>
                    <a:pt x="133375" y="200075"/>
                  </a:lnTo>
                  <a:lnTo>
                    <a:pt x="131508" y="190601"/>
                  </a:lnTo>
                  <a:lnTo>
                    <a:pt x="127254" y="181737"/>
                  </a:lnTo>
                  <a:lnTo>
                    <a:pt x="95123" y="132842"/>
                  </a:lnTo>
                  <a:lnTo>
                    <a:pt x="130683" y="96647"/>
                  </a:lnTo>
                  <a:lnTo>
                    <a:pt x="185166" y="133477"/>
                  </a:lnTo>
                  <a:lnTo>
                    <a:pt x="192278" y="135509"/>
                  </a:lnTo>
                  <a:lnTo>
                    <a:pt x="204978" y="135509"/>
                  </a:lnTo>
                  <a:lnTo>
                    <a:pt x="210439" y="134366"/>
                  </a:lnTo>
                  <a:lnTo>
                    <a:pt x="215646" y="131826"/>
                  </a:lnTo>
                  <a:lnTo>
                    <a:pt x="221996" y="128651"/>
                  </a:lnTo>
                  <a:lnTo>
                    <a:pt x="228727" y="125857"/>
                  </a:lnTo>
                  <a:lnTo>
                    <a:pt x="258800" y="97917"/>
                  </a:lnTo>
                  <a:lnTo>
                    <a:pt x="259715" y="95250"/>
                  </a:lnTo>
                  <a:lnTo>
                    <a:pt x="271018" y="37592"/>
                  </a:lnTo>
                  <a:lnTo>
                    <a:pt x="321437" y="37592"/>
                  </a:lnTo>
                  <a:lnTo>
                    <a:pt x="332740" y="95250"/>
                  </a:lnTo>
                  <a:lnTo>
                    <a:pt x="335838" y="104559"/>
                  </a:lnTo>
                  <a:lnTo>
                    <a:pt x="341134" y="112585"/>
                  </a:lnTo>
                  <a:lnTo>
                    <a:pt x="348259" y="119011"/>
                  </a:lnTo>
                  <a:lnTo>
                    <a:pt x="356870" y="123444"/>
                  </a:lnTo>
                  <a:lnTo>
                    <a:pt x="363728" y="125857"/>
                  </a:lnTo>
                  <a:lnTo>
                    <a:pt x="370332" y="128651"/>
                  </a:lnTo>
                  <a:lnTo>
                    <a:pt x="381889" y="134366"/>
                  </a:lnTo>
                  <a:lnTo>
                    <a:pt x="387477" y="135509"/>
                  </a:lnTo>
                  <a:lnTo>
                    <a:pt x="400177" y="135509"/>
                  </a:lnTo>
                  <a:lnTo>
                    <a:pt x="407289" y="133477"/>
                  </a:lnTo>
                  <a:lnTo>
                    <a:pt x="459765" y="97917"/>
                  </a:lnTo>
                  <a:lnTo>
                    <a:pt x="461645" y="96647"/>
                  </a:lnTo>
                  <a:lnTo>
                    <a:pt x="497332" y="132842"/>
                  </a:lnTo>
                  <a:lnTo>
                    <a:pt x="465201" y="181737"/>
                  </a:lnTo>
                  <a:lnTo>
                    <a:pt x="460946" y="190601"/>
                  </a:lnTo>
                  <a:lnTo>
                    <a:pt x="459066" y="200075"/>
                  </a:lnTo>
                  <a:lnTo>
                    <a:pt x="459625" y="209727"/>
                  </a:lnTo>
                  <a:lnTo>
                    <a:pt x="462661" y="219075"/>
                  </a:lnTo>
                  <a:lnTo>
                    <a:pt x="465709" y="225552"/>
                  </a:lnTo>
                  <a:lnTo>
                    <a:pt x="468630" y="232283"/>
                  </a:lnTo>
                  <a:lnTo>
                    <a:pt x="498602" y="263779"/>
                  </a:lnTo>
                  <a:lnTo>
                    <a:pt x="555371" y="275336"/>
                  </a:lnTo>
                  <a:lnTo>
                    <a:pt x="555498" y="326517"/>
                  </a:lnTo>
                  <a:lnTo>
                    <a:pt x="555498" y="236931"/>
                  </a:lnTo>
                  <a:lnTo>
                    <a:pt x="505968" y="226822"/>
                  </a:lnTo>
                  <a:lnTo>
                    <a:pt x="503694" y="220662"/>
                  </a:lnTo>
                  <a:lnTo>
                    <a:pt x="501281" y="214566"/>
                  </a:lnTo>
                  <a:lnTo>
                    <a:pt x="498690" y="208572"/>
                  </a:lnTo>
                  <a:lnTo>
                    <a:pt x="495935" y="202692"/>
                  </a:lnTo>
                  <a:lnTo>
                    <a:pt x="528066" y="153670"/>
                  </a:lnTo>
                  <a:lnTo>
                    <a:pt x="533273" y="141719"/>
                  </a:lnTo>
                  <a:lnTo>
                    <a:pt x="534136" y="129286"/>
                  </a:lnTo>
                  <a:lnTo>
                    <a:pt x="534047" y="128651"/>
                  </a:lnTo>
                  <a:lnTo>
                    <a:pt x="530847" y="116852"/>
                  </a:lnTo>
                  <a:lnTo>
                    <a:pt x="523494" y="106172"/>
                  </a:lnTo>
                  <a:lnTo>
                    <a:pt x="514134" y="96647"/>
                  </a:lnTo>
                  <a:lnTo>
                    <a:pt x="487934" y="69977"/>
                  </a:lnTo>
                  <a:lnTo>
                    <a:pt x="482117" y="65227"/>
                  </a:lnTo>
                  <a:lnTo>
                    <a:pt x="475691" y="61810"/>
                  </a:lnTo>
                  <a:lnTo>
                    <a:pt x="468795" y="59753"/>
                  </a:lnTo>
                  <a:lnTo>
                    <a:pt x="461645" y="59055"/>
                  </a:lnTo>
                  <a:lnTo>
                    <a:pt x="454533" y="59055"/>
                  </a:lnTo>
                  <a:lnTo>
                    <a:pt x="447421" y="61087"/>
                  </a:lnTo>
                  <a:lnTo>
                    <a:pt x="392938" y="97917"/>
                  </a:lnTo>
                  <a:lnTo>
                    <a:pt x="387096" y="95161"/>
                  </a:lnTo>
                  <a:lnTo>
                    <a:pt x="381190" y="92570"/>
                  </a:lnTo>
                  <a:lnTo>
                    <a:pt x="375183" y="90157"/>
                  </a:lnTo>
                  <a:lnTo>
                    <a:pt x="369062" y="87884"/>
                  </a:lnTo>
                  <a:lnTo>
                    <a:pt x="359194" y="37592"/>
                  </a:lnTo>
                  <a:lnTo>
                    <a:pt x="334073" y="2260"/>
                  </a:lnTo>
                  <a:lnTo>
                    <a:pt x="321437" y="0"/>
                  </a:lnTo>
                  <a:lnTo>
                    <a:pt x="271018" y="0"/>
                  </a:lnTo>
                  <a:lnTo>
                    <a:pt x="234696" y="30226"/>
                  </a:lnTo>
                  <a:lnTo>
                    <a:pt x="223393" y="87884"/>
                  </a:lnTo>
                  <a:lnTo>
                    <a:pt x="217246" y="90170"/>
                  </a:lnTo>
                  <a:lnTo>
                    <a:pt x="211213" y="92621"/>
                  </a:lnTo>
                  <a:lnTo>
                    <a:pt x="205206" y="95250"/>
                  </a:lnTo>
                  <a:lnTo>
                    <a:pt x="199517" y="97917"/>
                  </a:lnTo>
                  <a:lnTo>
                    <a:pt x="197637" y="96647"/>
                  </a:lnTo>
                  <a:lnTo>
                    <a:pt x="151155" y="65227"/>
                  </a:lnTo>
                  <a:lnTo>
                    <a:pt x="145034" y="61087"/>
                  </a:lnTo>
                  <a:lnTo>
                    <a:pt x="137795" y="59055"/>
                  </a:lnTo>
                  <a:lnTo>
                    <a:pt x="130683" y="59055"/>
                  </a:lnTo>
                  <a:lnTo>
                    <a:pt x="123583" y="59753"/>
                  </a:lnTo>
                  <a:lnTo>
                    <a:pt x="68961" y="106172"/>
                  </a:lnTo>
                  <a:lnTo>
                    <a:pt x="58280" y="129286"/>
                  </a:lnTo>
                  <a:lnTo>
                    <a:pt x="59118" y="141719"/>
                  </a:lnTo>
                  <a:lnTo>
                    <a:pt x="64262" y="153670"/>
                  </a:lnTo>
                  <a:lnTo>
                    <a:pt x="96393" y="202692"/>
                  </a:lnTo>
                  <a:lnTo>
                    <a:pt x="93700" y="208572"/>
                  </a:lnTo>
                  <a:lnTo>
                    <a:pt x="91147" y="214591"/>
                  </a:lnTo>
                  <a:lnTo>
                    <a:pt x="88747" y="220713"/>
                  </a:lnTo>
                  <a:lnTo>
                    <a:pt x="86487" y="226949"/>
                  </a:lnTo>
                  <a:lnTo>
                    <a:pt x="29718" y="238379"/>
                  </a:lnTo>
                  <a:lnTo>
                    <a:pt x="17780" y="243141"/>
                  </a:lnTo>
                  <a:lnTo>
                    <a:pt x="8382" y="251485"/>
                  </a:lnTo>
                  <a:lnTo>
                    <a:pt x="2209" y="262509"/>
                  </a:lnTo>
                  <a:lnTo>
                    <a:pt x="0" y="275336"/>
                  </a:lnTo>
                  <a:lnTo>
                    <a:pt x="0" y="326517"/>
                  </a:lnTo>
                  <a:lnTo>
                    <a:pt x="29718" y="363347"/>
                  </a:lnTo>
                  <a:lnTo>
                    <a:pt x="86487" y="374904"/>
                  </a:lnTo>
                  <a:lnTo>
                    <a:pt x="88747" y="381127"/>
                  </a:lnTo>
                  <a:lnTo>
                    <a:pt x="91147" y="387223"/>
                  </a:lnTo>
                  <a:lnTo>
                    <a:pt x="93700" y="393230"/>
                  </a:lnTo>
                  <a:lnTo>
                    <a:pt x="96393" y="399161"/>
                  </a:lnTo>
                  <a:lnTo>
                    <a:pt x="64262" y="448056"/>
                  </a:lnTo>
                  <a:lnTo>
                    <a:pt x="59118" y="460019"/>
                  </a:lnTo>
                  <a:lnTo>
                    <a:pt x="58445" y="470027"/>
                  </a:lnTo>
                  <a:lnTo>
                    <a:pt x="58381" y="473075"/>
                  </a:lnTo>
                  <a:lnTo>
                    <a:pt x="61595" y="484886"/>
                  </a:lnTo>
                  <a:lnTo>
                    <a:pt x="104521" y="531749"/>
                  </a:lnTo>
                  <a:lnTo>
                    <a:pt x="130683" y="542798"/>
                  </a:lnTo>
                  <a:lnTo>
                    <a:pt x="137795" y="542798"/>
                  </a:lnTo>
                  <a:lnTo>
                    <a:pt x="145034" y="540639"/>
                  </a:lnTo>
                  <a:lnTo>
                    <a:pt x="151257" y="536448"/>
                  </a:lnTo>
                  <a:lnTo>
                    <a:pt x="197446" y="505206"/>
                  </a:lnTo>
                  <a:lnTo>
                    <a:pt x="199517" y="503809"/>
                  </a:lnTo>
                  <a:lnTo>
                    <a:pt x="205295" y="506603"/>
                  </a:lnTo>
                  <a:lnTo>
                    <a:pt x="211213" y="509231"/>
                  </a:lnTo>
                  <a:lnTo>
                    <a:pt x="217246" y="511695"/>
                  </a:lnTo>
                  <a:lnTo>
                    <a:pt x="223393" y="513969"/>
                  </a:lnTo>
                  <a:lnTo>
                    <a:pt x="234696" y="571500"/>
                  </a:lnTo>
                  <a:lnTo>
                    <a:pt x="239331" y="583679"/>
                  </a:lnTo>
                  <a:lnTo>
                    <a:pt x="247523" y="593242"/>
                  </a:lnTo>
                  <a:lnTo>
                    <a:pt x="258368" y="599490"/>
                  </a:lnTo>
                  <a:lnTo>
                    <a:pt x="271018" y="601726"/>
                  </a:lnTo>
                  <a:lnTo>
                    <a:pt x="321437" y="601726"/>
                  </a:lnTo>
                  <a:lnTo>
                    <a:pt x="357759" y="571500"/>
                  </a:lnTo>
                  <a:lnTo>
                    <a:pt x="359194" y="564134"/>
                  </a:lnTo>
                  <a:lnTo>
                    <a:pt x="369062" y="513969"/>
                  </a:lnTo>
                  <a:lnTo>
                    <a:pt x="375196" y="511695"/>
                  </a:lnTo>
                  <a:lnTo>
                    <a:pt x="381228" y="509231"/>
                  </a:lnTo>
                  <a:lnTo>
                    <a:pt x="387146" y="506603"/>
                  </a:lnTo>
                  <a:lnTo>
                    <a:pt x="392938" y="503809"/>
                  </a:lnTo>
                  <a:lnTo>
                    <a:pt x="441312" y="536536"/>
                  </a:lnTo>
                  <a:lnTo>
                    <a:pt x="447421" y="540639"/>
                  </a:lnTo>
                  <a:lnTo>
                    <a:pt x="454533" y="542798"/>
                  </a:lnTo>
                  <a:lnTo>
                    <a:pt x="461645" y="542798"/>
                  </a:lnTo>
                  <a:lnTo>
                    <a:pt x="514007" y="505206"/>
                  </a:lnTo>
                  <a:lnTo>
                    <a:pt x="523494" y="495554"/>
                  </a:lnTo>
                  <a:lnTo>
                    <a:pt x="530847" y="484886"/>
                  </a:lnTo>
                  <a:lnTo>
                    <a:pt x="534047" y="473075"/>
                  </a:lnTo>
                  <a:lnTo>
                    <a:pt x="534149" y="472567"/>
                  </a:lnTo>
                  <a:lnTo>
                    <a:pt x="533273" y="460019"/>
                  </a:lnTo>
                  <a:lnTo>
                    <a:pt x="528066" y="448056"/>
                  </a:lnTo>
                  <a:lnTo>
                    <a:pt x="495935" y="399161"/>
                  </a:lnTo>
                  <a:lnTo>
                    <a:pt x="498690" y="393230"/>
                  </a:lnTo>
                  <a:lnTo>
                    <a:pt x="501281" y="387223"/>
                  </a:lnTo>
                  <a:lnTo>
                    <a:pt x="503694" y="381127"/>
                  </a:lnTo>
                  <a:lnTo>
                    <a:pt x="505968" y="374904"/>
                  </a:lnTo>
                  <a:lnTo>
                    <a:pt x="562610" y="363347"/>
                  </a:lnTo>
                  <a:lnTo>
                    <a:pt x="574611" y="358673"/>
                  </a:lnTo>
                  <a:lnTo>
                    <a:pt x="584047" y="350367"/>
                  </a:lnTo>
                  <a:lnTo>
                    <a:pt x="590232" y="339344"/>
                  </a:lnTo>
                  <a:lnTo>
                    <a:pt x="592455" y="326517"/>
                  </a:lnTo>
                  <a:lnTo>
                    <a:pt x="592455" y="275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2351" y="3850385"/>
              <a:ext cx="148971" cy="1512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402075" y="4159250"/>
              <a:ext cx="1830705" cy="1729105"/>
            </a:xfrm>
            <a:custGeom>
              <a:avLst/>
              <a:gdLst/>
              <a:ahLst/>
              <a:cxnLst/>
              <a:rect l="l" t="t" r="r" b="b"/>
              <a:pathLst>
                <a:path w="1830704" h="1729104">
                  <a:moveTo>
                    <a:pt x="915162" y="0"/>
                  </a:moveTo>
                  <a:lnTo>
                    <a:pt x="0" y="864362"/>
                  </a:lnTo>
                  <a:lnTo>
                    <a:pt x="915162" y="1728787"/>
                  </a:lnTo>
                  <a:lnTo>
                    <a:pt x="1830324" y="864362"/>
                  </a:lnTo>
                  <a:lnTo>
                    <a:pt x="91516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6138" y="2478798"/>
              <a:ext cx="731570" cy="7195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3489" y="4479912"/>
              <a:ext cx="1042542" cy="83287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220" y="2065083"/>
              <a:ext cx="340639" cy="7254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1091" y="3097847"/>
              <a:ext cx="337198" cy="7254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6493" y="850074"/>
              <a:ext cx="340639" cy="7254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562" y="4322000"/>
              <a:ext cx="337198" cy="72548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489319" y="1201928"/>
            <a:ext cx="25514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ИМЕЕТ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b="1" spc="-35" dirty="0">
                <a:solidFill>
                  <a:srgbClr val="C00000"/>
                </a:solidFill>
                <a:latin typeface="Cambria"/>
                <a:cs typeface="Cambria"/>
              </a:rPr>
              <a:t>ПРИВЛЕКАТЕЛЬНЫЙ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b="1" spc="-85" dirty="0">
                <a:solidFill>
                  <a:srgbClr val="C00000"/>
                </a:solidFill>
                <a:latin typeface="Cambria"/>
                <a:cs typeface="Cambria"/>
              </a:rPr>
              <a:t>ДЛЯ</a:t>
            </a:r>
            <a:r>
              <a:rPr sz="18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65" dirty="0">
                <a:solidFill>
                  <a:srgbClr val="C00000"/>
                </a:solidFill>
                <a:latin typeface="Cambria"/>
                <a:cs typeface="Cambria"/>
              </a:rPr>
              <a:t>ДЕТЕЙ</a:t>
            </a:r>
            <a:r>
              <a:rPr sz="1800" b="1" spc="-50" dirty="0">
                <a:solidFill>
                  <a:srgbClr val="C00000"/>
                </a:solidFill>
                <a:latin typeface="Cambria"/>
                <a:cs typeface="Cambria"/>
              </a:rPr>
              <a:t> ИНТЕРФЕЙС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51803" y="3319017"/>
            <a:ext cx="2360295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4455">
              <a:lnSpc>
                <a:spcPct val="100000"/>
              </a:lnSpc>
              <a:spcBef>
                <a:spcPts val="95"/>
              </a:spcBef>
            </a:pPr>
            <a:r>
              <a:rPr sz="1600" b="1" spc="-65" dirty="0">
                <a:solidFill>
                  <a:srgbClr val="E36C09"/>
                </a:solidFill>
                <a:latin typeface="Cambria"/>
                <a:cs typeface="Cambria"/>
              </a:rPr>
              <a:t>ЗАДАНИЯ,</a:t>
            </a:r>
            <a:r>
              <a:rPr sz="1600" b="1" spc="-25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80" dirty="0">
                <a:solidFill>
                  <a:srgbClr val="E36C09"/>
                </a:solidFill>
                <a:latin typeface="Cambria"/>
                <a:cs typeface="Cambria"/>
              </a:rPr>
              <a:t>ИМЕЮЩИЕСЯ </a:t>
            </a:r>
            <a:r>
              <a:rPr sz="1600" b="1" dirty="0">
                <a:solidFill>
                  <a:srgbClr val="E36C09"/>
                </a:solidFill>
                <a:latin typeface="Cambria"/>
                <a:cs typeface="Cambria"/>
              </a:rPr>
              <a:t>В</a:t>
            </a:r>
            <a:r>
              <a:rPr sz="1600" b="1" spc="-9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E36C09"/>
                </a:solidFill>
                <a:latin typeface="Cambria"/>
                <a:cs typeface="Cambria"/>
              </a:rPr>
              <a:t>ПИКТОМИРЕ </a:t>
            </a:r>
            <a:r>
              <a:rPr sz="1600" b="1" spc="-95" dirty="0">
                <a:solidFill>
                  <a:srgbClr val="E36C09"/>
                </a:solidFill>
                <a:latin typeface="Cambria"/>
                <a:cs typeface="Cambria"/>
              </a:rPr>
              <a:t>НАПОЛНЕНЫ</a:t>
            </a:r>
            <a:r>
              <a:rPr sz="1600" b="1" spc="-1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25" dirty="0">
                <a:solidFill>
                  <a:srgbClr val="E36C09"/>
                </a:solidFill>
                <a:latin typeface="Cambria"/>
                <a:cs typeface="Cambria"/>
              </a:rPr>
              <a:t>ДЛЯ</a:t>
            </a:r>
            <a:endParaRPr sz="16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solidFill>
                  <a:srgbClr val="E36C09"/>
                </a:solidFill>
                <a:latin typeface="Cambria"/>
                <a:cs typeface="Cambria"/>
              </a:rPr>
              <a:t>ДОШКОЛЬНИКОВ </a:t>
            </a:r>
            <a:r>
              <a:rPr sz="1600" b="1" spc="-80" dirty="0">
                <a:solidFill>
                  <a:srgbClr val="E36C09"/>
                </a:solidFill>
                <a:latin typeface="Cambria"/>
                <a:cs typeface="Cambria"/>
              </a:rPr>
              <a:t>СМЫСЛОМ</a:t>
            </a:r>
            <a:r>
              <a:rPr sz="1600" b="1" spc="-55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E36C09"/>
                </a:solidFill>
                <a:latin typeface="Cambria"/>
                <a:cs typeface="Cambria"/>
              </a:rPr>
              <a:t>–</a:t>
            </a:r>
            <a:r>
              <a:rPr sz="1600" b="1" spc="1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60" dirty="0">
                <a:solidFill>
                  <a:srgbClr val="E36C09"/>
                </a:solidFill>
                <a:latin typeface="Cambria"/>
                <a:cs typeface="Cambria"/>
              </a:rPr>
              <a:t>ВЕДЬ</a:t>
            </a:r>
            <a:r>
              <a:rPr sz="1600" b="1" spc="-4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25" dirty="0">
                <a:solidFill>
                  <a:srgbClr val="E36C09"/>
                </a:solidFill>
                <a:latin typeface="Cambria"/>
                <a:cs typeface="Cambria"/>
              </a:rPr>
              <a:t>ИМ </a:t>
            </a:r>
            <a:r>
              <a:rPr sz="1600" b="1" spc="-95" dirty="0">
                <a:solidFill>
                  <a:srgbClr val="E36C09"/>
                </a:solidFill>
                <a:latin typeface="Cambria"/>
                <a:cs typeface="Cambria"/>
              </a:rPr>
              <a:t>НЕОБХОДИМО</a:t>
            </a:r>
            <a:r>
              <a:rPr sz="1600" b="1" spc="-1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80" dirty="0">
                <a:solidFill>
                  <a:srgbClr val="E36C09"/>
                </a:solidFill>
                <a:latin typeface="Cambria"/>
                <a:cs typeface="Cambria"/>
              </a:rPr>
              <a:t>НАПИСАТЬ </a:t>
            </a:r>
            <a:r>
              <a:rPr sz="1600" b="1" spc="-30" dirty="0">
                <a:solidFill>
                  <a:srgbClr val="E36C09"/>
                </a:solidFill>
                <a:latin typeface="Cambria"/>
                <a:cs typeface="Cambria"/>
              </a:rPr>
              <a:t>НЕ</a:t>
            </a:r>
            <a:r>
              <a:rPr sz="1600" b="1" spc="-35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85" dirty="0">
                <a:solidFill>
                  <a:srgbClr val="E36C09"/>
                </a:solidFill>
                <a:latin typeface="Cambria"/>
                <a:cs typeface="Cambria"/>
              </a:rPr>
              <a:t>ПРОСТО</a:t>
            </a:r>
            <a:r>
              <a:rPr sz="1600" b="1" spc="-5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85" dirty="0">
                <a:solidFill>
                  <a:srgbClr val="E36C09"/>
                </a:solidFill>
                <a:latin typeface="Cambria"/>
                <a:cs typeface="Cambria"/>
              </a:rPr>
              <a:t>ЧТО-</a:t>
            </a:r>
            <a:r>
              <a:rPr sz="1600" b="1" spc="-25" dirty="0">
                <a:solidFill>
                  <a:srgbClr val="E36C09"/>
                </a:solidFill>
                <a:latin typeface="Cambria"/>
                <a:cs typeface="Cambria"/>
              </a:rPr>
              <a:t>ТО </a:t>
            </a:r>
            <a:r>
              <a:rPr sz="1600" b="1" spc="-75" dirty="0">
                <a:solidFill>
                  <a:srgbClr val="E36C09"/>
                </a:solidFill>
                <a:latin typeface="Cambria"/>
                <a:cs typeface="Cambria"/>
              </a:rPr>
              <a:t>ОТВЛЕЧЕННОЕ</a:t>
            </a:r>
            <a:r>
              <a:rPr sz="1600" b="1" spc="-6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E36C09"/>
                </a:solidFill>
                <a:latin typeface="Cambria"/>
                <a:cs typeface="Cambria"/>
              </a:rPr>
              <a:t>,</a:t>
            </a:r>
            <a:r>
              <a:rPr sz="1600" b="1" spc="-1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50" dirty="0">
                <a:solidFill>
                  <a:srgbClr val="E36C09"/>
                </a:solidFill>
                <a:latin typeface="Cambria"/>
                <a:cs typeface="Cambria"/>
              </a:rPr>
              <a:t>А</a:t>
            </a:r>
            <a:endParaRPr sz="1600">
              <a:latin typeface="Cambria"/>
              <a:cs typeface="Cambria"/>
            </a:endParaRPr>
          </a:p>
          <a:p>
            <a:pPr marL="12700" marR="101600">
              <a:lnSpc>
                <a:spcPct val="100000"/>
              </a:lnSpc>
            </a:pPr>
            <a:r>
              <a:rPr sz="1600" b="1" spc="-80" dirty="0">
                <a:solidFill>
                  <a:srgbClr val="E36C09"/>
                </a:solidFill>
                <a:latin typeface="Cambria"/>
                <a:cs typeface="Cambria"/>
              </a:rPr>
              <a:t>СОЗДАТЬ</a:t>
            </a:r>
            <a:r>
              <a:rPr sz="1600" b="1" spc="-4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E36C09"/>
                </a:solidFill>
                <a:latin typeface="Cambria"/>
                <a:cs typeface="Cambria"/>
              </a:rPr>
              <a:t>ПРОГРАММУ </a:t>
            </a:r>
            <a:r>
              <a:rPr sz="1600" b="1" spc="-90" dirty="0">
                <a:solidFill>
                  <a:srgbClr val="E36C09"/>
                </a:solidFill>
                <a:latin typeface="Cambria"/>
                <a:cs typeface="Cambria"/>
              </a:rPr>
              <a:t>УПРАВЛЕНИЯ</a:t>
            </a:r>
            <a:r>
              <a:rPr sz="1600" b="1" spc="-15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85" dirty="0">
                <a:solidFill>
                  <a:srgbClr val="E36C09"/>
                </a:solidFill>
                <a:latin typeface="Cambria"/>
                <a:cs typeface="Cambria"/>
              </a:rPr>
              <a:t>РОБОТОМ, </a:t>
            </a:r>
            <a:r>
              <a:rPr sz="1600" b="1" spc="-75" dirty="0">
                <a:solidFill>
                  <a:srgbClr val="E36C09"/>
                </a:solidFill>
                <a:latin typeface="Cambria"/>
                <a:cs typeface="Cambria"/>
              </a:rPr>
              <a:t>ДЕЙСТВИЯ</a:t>
            </a:r>
            <a:r>
              <a:rPr sz="1600" b="1" spc="-3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E36C09"/>
                </a:solidFill>
                <a:latin typeface="Cambria"/>
                <a:cs typeface="Cambria"/>
              </a:rPr>
              <a:t>КОТОРОГО </a:t>
            </a:r>
            <a:r>
              <a:rPr sz="1600" b="1" spc="-90" dirty="0">
                <a:solidFill>
                  <a:srgbClr val="E36C09"/>
                </a:solidFill>
                <a:latin typeface="Cambria"/>
                <a:cs typeface="Cambria"/>
              </a:rPr>
              <a:t>МОЖНО</a:t>
            </a:r>
            <a:r>
              <a:rPr sz="1600" b="1" spc="-20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75" dirty="0">
                <a:solidFill>
                  <a:srgbClr val="E36C09"/>
                </a:solidFill>
                <a:latin typeface="Cambria"/>
                <a:cs typeface="Cambria"/>
              </a:rPr>
              <a:t>УВИДЕТЬ</a:t>
            </a:r>
            <a:r>
              <a:rPr sz="1600" b="1" spc="-15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25" dirty="0">
                <a:solidFill>
                  <a:srgbClr val="E36C09"/>
                </a:solidFill>
                <a:latin typeface="Cambria"/>
                <a:cs typeface="Cambria"/>
              </a:rPr>
              <a:t>ТУТ </a:t>
            </a:r>
            <a:r>
              <a:rPr sz="1600" b="1" spc="-10" dirty="0">
                <a:solidFill>
                  <a:srgbClr val="E36C09"/>
                </a:solidFill>
                <a:latin typeface="Cambria"/>
                <a:cs typeface="Cambria"/>
              </a:rPr>
              <a:t>ЖЕ</a:t>
            </a:r>
            <a:r>
              <a:rPr sz="1600" b="1" spc="-65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60" dirty="0">
                <a:solidFill>
                  <a:srgbClr val="E36C09"/>
                </a:solidFill>
                <a:latin typeface="Cambria"/>
                <a:cs typeface="Cambria"/>
              </a:rPr>
              <a:t>НА</a:t>
            </a:r>
            <a:r>
              <a:rPr sz="1600" b="1" spc="-45" dirty="0">
                <a:solidFill>
                  <a:srgbClr val="E36C09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E36C09"/>
                </a:solidFill>
                <a:latin typeface="Cambria"/>
                <a:cs typeface="Cambria"/>
              </a:rPr>
              <a:t>ЭКРАНЕ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4870" y="4537075"/>
            <a:ext cx="242189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006FC0"/>
                </a:solidFill>
                <a:latin typeface="Cambria"/>
                <a:cs typeface="Cambria"/>
              </a:rPr>
              <a:t>ПИКТОМИР</a:t>
            </a:r>
            <a:r>
              <a:rPr sz="1800" b="1" spc="-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mbria"/>
                <a:cs typeface="Cambria"/>
              </a:rPr>
              <a:t>ЭТО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6FC0"/>
                </a:solidFill>
                <a:latin typeface="Cambria"/>
                <a:cs typeface="Cambria"/>
              </a:rPr>
              <a:t>БЕЗТЕКСТОВАЯ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0" dirty="0">
                <a:solidFill>
                  <a:srgbClr val="006FC0"/>
                </a:solidFill>
                <a:latin typeface="Cambria"/>
                <a:cs typeface="Cambria"/>
              </a:rPr>
              <a:t>ПРОГРАММНАЯ</a:t>
            </a:r>
            <a:r>
              <a:rPr sz="1800" b="1" spc="-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mbria"/>
                <a:cs typeface="Cambria"/>
              </a:rPr>
              <a:t>СРЕДА, </a:t>
            </a:r>
            <a:r>
              <a:rPr sz="1800" b="1" spc="-85" dirty="0">
                <a:solidFill>
                  <a:srgbClr val="006FC0"/>
                </a:solidFill>
                <a:latin typeface="Cambria"/>
                <a:cs typeface="Cambria"/>
              </a:rPr>
              <a:t>ДЛЯ</a:t>
            </a:r>
            <a:r>
              <a:rPr sz="1800" b="1" spc="-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spc="-135" dirty="0">
                <a:solidFill>
                  <a:srgbClr val="006FC0"/>
                </a:solidFill>
                <a:latin typeface="Cambria"/>
                <a:cs typeface="Cambria"/>
              </a:rPr>
              <a:t>РАБОТЫ</a:t>
            </a:r>
            <a:r>
              <a:rPr sz="1800" b="1" spc="-50" dirty="0">
                <a:solidFill>
                  <a:srgbClr val="006FC0"/>
                </a:solidFill>
                <a:latin typeface="Cambria"/>
                <a:cs typeface="Cambria"/>
              </a:rPr>
              <a:t> В </a:t>
            </a:r>
            <a:r>
              <a:rPr sz="1800" b="1" spc="-114" dirty="0">
                <a:solidFill>
                  <a:srgbClr val="006FC0"/>
                </a:solidFill>
                <a:latin typeface="Cambria"/>
                <a:cs typeface="Cambria"/>
              </a:rPr>
              <a:t>КОТОРОЙ</a:t>
            </a:r>
            <a:r>
              <a:rPr sz="1800" b="1" spc="-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spc="-105" dirty="0">
                <a:solidFill>
                  <a:srgbClr val="006FC0"/>
                </a:solidFill>
                <a:latin typeface="Cambria"/>
                <a:cs typeface="Cambria"/>
              </a:rPr>
              <a:t>ОТ</a:t>
            </a:r>
            <a:r>
              <a:rPr sz="1800" b="1" spc="-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spc="-70" dirty="0">
                <a:solidFill>
                  <a:srgbClr val="006FC0"/>
                </a:solidFill>
                <a:latin typeface="Cambria"/>
                <a:cs typeface="Cambria"/>
              </a:rPr>
              <a:t>ДЕТЕЙ</a:t>
            </a:r>
            <a:r>
              <a:rPr sz="1800" b="1" spc="-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mbria"/>
                <a:cs typeface="Cambria"/>
              </a:rPr>
              <a:t>НЕ </a:t>
            </a:r>
            <a:r>
              <a:rPr sz="1800" b="1" spc="-80" dirty="0">
                <a:solidFill>
                  <a:srgbClr val="006FC0"/>
                </a:solidFill>
                <a:latin typeface="Cambria"/>
                <a:cs typeface="Cambria"/>
              </a:rPr>
              <a:t>ТРЕБУЕТСЯ</a:t>
            </a:r>
            <a:r>
              <a:rPr sz="1800" b="1" spc="-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mbria"/>
                <a:cs typeface="Cambria"/>
              </a:rPr>
              <a:t>УМЕНИЯ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40" dirty="0">
                <a:solidFill>
                  <a:srgbClr val="006FC0"/>
                </a:solidFill>
                <a:latin typeface="Cambria"/>
                <a:cs typeface="Cambria"/>
              </a:rPr>
              <a:t>ЧИТАТЬ</a:t>
            </a:r>
            <a:r>
              <a:rPr sz="1800" b="1" spc="-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b="1" spc="-8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1800" b="1" spc="-10" dirty="0">
                <a:solidFill>
                  <a:srgbClr val="006FC0"/>
                </a:solidFill>
                <a:latin typeface="Cambria"/>
                <a:cs typeface="Cambria"/>
              </a:rPr>
              <a:t> ПИСАТЬ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8644" y="2125471"/>
            <a:ext cx="25895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7E7E7E"/>
                </a:solidFill>
                <a:latin typeface="Cambria"/>
                <a:cs typeface="Cambria"/>
              </a:rPr>
              <a:t>ПИКТОМИР</a:t>
            </a:r>
            <a:r>
              <a:rPr sz="1800" b="1" spc="-45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7E7E7E"/>
                </a:solidFill>
                <a:latin typeface="Cambria"/>
                <a:cs typeface="Cambria"/>
              </a:rPr>
              <a:t>ЯВЛЯЕТСЯ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b="1" spc="-35" dirty="0">
                <a:solidFill>
                  <a:srgbClr val="7E7E7E"/>
                </a:solidFill>
                <a:latin typeface="Cambria"/>
                <a:cs typeface="Cambria"/>
              </a:rPr>
              <a:t>«РАЗГОВОРНЫМ»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7E7E7E"/>
                </a:solidFill>
                <a:latin typeface="Cambria"/>
                <a:cs typeface="Cambria"/>
              </a:rPr>
              <a:t>ЯЗЫКОМ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5" dirty="0">
                <a:solidFill>
                  <a:srgbClr val="7E7E7E"/>
                </a:solidFill>
                <a:latin typeface="Cambria"/>
                <a:cs typeface="Cambria"/>
              </a:rPr>
              <a:t>ПРОГРАММИРОВАНИЯ</a:t>
            </a:r>
            <a:r>
              <a:rPr sz="1800" b="1" spc="-15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1800" b="1" spc="-50" dirty="0">
                <a:solidFill>
                  <a:srgbClr val="7E7E7E"/>
                </a:solidFill>
                <a:latin typeface="Cambria"/>
                <a:cs typeface="Cambria"/>
              </a:rPr>
              <a:t>И </a:t>
            </a:r>
            <a:r>
              <a:rPr sz="1800" b="1" spc="-95" dirty="0">
                <a:solidFill>
                  <a:srgbClr val="7E7E7E"/>
                </a:solidFill>
                <a:latin typeface="Cambria"/>
                <a:cs typeface="Cambria"/>
              </a:rPr>
              <a:t>ПРЕДПОЛАГАЕТ</a:t>
            </a:r>
            <a:r>
              <a:rPr sz="1800" b="1" spc="-20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1800" b="1" spc="-85" dirty="0">
                <a:solidFill>
                  <a:srgbClr val="7E7E7E"/>
                </a:solidFill>
                <a:latin typeface="Cambria"/>
                <a:cs typeface="Cambria"/>
              </a:rPr>
              <a:t>ПОЛНОЕ </a:t>
            </a:r>
            <a:r>
              <a:rPr sz="1800" b="1" spc="-90" dirty="0">
                <a:solidFill>
                  <a:srgbClr val="7E7E7E"/>
                </a:solidFill>
                <a:latin typeface="Cambria"/>
                <a:cs typeface="Cambria"/>
              </a:rPr>
              <a:t>ИЛИ</a:t>
            </a:r>
            <a:r>
              <a:rPr sz="1800" b="1" spc="-45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7E7E7E"/>
                </a:solidFill>
                <a:latin typeface="Cambria"/>
                <a:cs typeface="Cambria"/>
              </a:rPr>
              <a:t>ПОШАГОВОЕ ВЫПОЛНЕНИЕ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7E7E7E"/>
                </a:solidFill>
                <a:latin typeface="Cambria"/>
                <a:cs typeface="Cambria"/>
              </a:rPr>
              <a:t>ПРОГРАММ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973276"/>
            <a:ext cx="896467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6385" algn="l"/>
              </a:tabLst>
            </a:pPr>
            <a:r>
              <a:rPr sz="2000" spc="-50" smtClean="0">
                <a:solidFill>
                  <a:srgbClr val="006FC0"/>
                </a:solidFill>
                <a:latin typeface="Cambria Math"/>
                <a:cs typeface="Cambria Math"/>
              </a:rPr>
              <a:t>-</a:t>
            </a:r>
            <a:r>
              <a:rPr sz="2000" spc="-10" smtClean="0">
                <a:solidFill>
                  <a:srgbClr val="006FC0"/>
                </a:solidFill>
                <a:latin typeface="Cambria Math"/>
                <a:cs typeface="Cambria Math"/>
              </a:rPr>
              <a:t>повышение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6185" y="973277"/>
            <a:ext cx="688403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08555" algn="l"/>
                <a:tab pos="4155440" algn="l"/>
                <a:tab pos="5508625" algn="l"/>
                <a:tab pos="5831840" algn="l"/>
              </a:tabLst>
            </a:pP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профессиональной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компетенции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педагогов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000" spc="-50" dirty="0">
                <a:solidFill>
                  <a:srgbClr val="006FC0"/>
                </a:solidFill>
                <a:latin typeface="Cambria Math"/>
                <a:cs typeface="Cambria Math"/>
              </a:rPr>
              <a:t>в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процессе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323" y="1278382"/>
            <a:ext cx="66274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73275" algn="l"/>
                <a:tab pos="3235960" algn="l"/>
                <a:tab pos="4906645" algn="l"/>
                <a:tab pos="5760085" algn="l"/>
              </a:tabLst>
            </a:pP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педагогического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общения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по</a:t>
            </a:r>
            <a:r>
              <a:rPr sz="2000" spc="45" dirty="0">
                <a:solidFill>
                  <a:srgbClr val="006FC0"/>
                </a:solidFill>
                <a:latin typeface="Cambria Math"/>
                <a:cs typeface="Cambria Math"/>
              </a:rPr>
              <a:t>  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освоению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опыта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работы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0118" y="1278382"/>
            <a:ext cx="18395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3365" algn="l"/>
              </a:tabLst>
            </a:pPr>
            <a:r>
              <a:rPr sz="2000" spc="-50" dirty="0">
                <a:solidFill>
                  <a:srgbClr val="006FC0"/>
                </a:solidFill>
                <a:latin typeface="Cambria Math"/>
                <a:cs typeface="Cambria Math"/>
              </a:rPr>
              <a:t>с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программной</a:t>
            </a:r>
            <a:endParaRPr sz="2000">
              <a:latin typeface="Cambria Math"/>
              <a:cs typeface="Cambria Math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1016000"/>
            <a:chOff x="0" y="0"/>
            <a:chExt cx="9144000" cy="1016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945005" cy="1016000"/>
            </a:xfrm>
            <a:custGeom>
              <a:avLst/>
              <a:gdLst/>
              <a:ahLst/>
              <a:cxnLst/>
              <a:rect l="l" t="t" r="r" b="b"/>
              <a:pathLst>
                <a:path w="1945005" h="1016000">
                  <a:moveTo>
                    <a:pt x="1944751" y="0"/>
                  </a:moveTo>
                  <a:lnTo>
                    <a:pt x="0" y="0"/>
                  </a:lnTo>
                  <a:lnTo>
                    <a:pt x="0" y="1016000"/>
                  </a:lnTo>
                  <a:lnTo>
                    <a:pt x="1944751" y="1016000"/>
                  </a:lnTo>
                  <a:lnTo>
                    <a:pt x="194475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21894"/>
              <a:ext cx="9144000" cy="5396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3362" y="335025"/>
              <a:ext cx="1602105" cy="428625"/>
            </a:xfrm>
            <a:custGeom>
              <a:avLst/>
              <a:gdLst/>
              <a:ahLst/>
              <a:cxnLst/>
              <a:rect l="l" t="t" r="r" b="b"/>
              <a:pathLst>
                <a:path w="1602105" h="428625">
                  <a:moveTo>
                    <a:pt x="1601787" y="0"/>
                  </a:moveTo>
                  <a:lnTo>
                    <a:pt x="1601787" y="428625"/>
                  </a:lnTo>
                </a:path>
                <a:path w="1602105" h="428625">
                  <a:moveTo>
                    <a:pt x="0" y="0"/>
                  </a:moveTo>
                  <a:lnTo>
                    <a:pt x="0" y="42862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10641" y="363728"/>
            <a:ext cx="791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ЦЕЛЬ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71267"/>
            <a:ext cx="9141209" cy="53975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79323" y="1583182"/>
            <a:ext cx="8698865" cy="1146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139825" algn="l"/>
                <a:tab pos="2926715" algn="l"/>
                <a:tab pos="3399154" algn="l"/>
                <a:tab pos="4804410" algn="l"/>
                <a:tab pos="5795010" algn="l"/>
                <a:tab pos="7670165" algn="l"/>
              </a:tabLst>
            </a:pP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средой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«ПиктоМир»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000" spc="-50" dirty="0">
                <a:solidFill>
                  <a:srgbClr val="006FC0"/>
                </a:solidFill>
                <a:latin typeface="Cambria Math"/>
                <a:cs typeface="Cambria Math"/>
              </a:rPr>
              <a:t>и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обучение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детей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дошкольного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возраста 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элементарному</a:t>
            </a:r>
            <a:r>
              <a:rPr sz="2000" spc="-5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программированию</a:t>
            </a:r>
            <a:endParaRPr sz="2000">
              <a:latin typeface="Cambria Math"/>
              <a:cs typeface="Cambria Math"/>
            </a:endParaRPr>
          </a:p>
          <a:p>
            <a:pPr marL="267970">
              <a:lnSpc>
                <a:spcPct val="100000"/>
              </a:lnSpc>
              <a:spcBef>
                <a:spcPts val="1140"/>
              </a:spcBef>
            </a:pPr>
            <a:r>
              <a:rPr sz="2400" b="1" spc="-140">
                <a:solidFill>
                  <a:srgbClr val="FFDD70"/>
                </a:solidFill>
                <a:latin typeface="Cambria"/>
                <a:cs typeface="Cambria"/>
              </a:rPr>
              <a:t>ЗАДАЧИ</a:t>
            </a:r>
            <a:r>
              <a:rPr sz="2400" b="1" spc="-15">
                <a:solidFill>
                  <a:srgbClr val="FFDD70"/>
                </a:solidFill>
                <a:latin typeface="Cambria"/>
                <a:cs typeface="Cambria"/>
              </a:rPr>
              <a:t> 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8031" y="2379217"/>
            <a:ext cx="3028315" cy="306070"/>
          </a:xfrm>
          <a:custGeom>
            <a:avLst/>
            <a:gdLst/>
            <a:ahLst/>
            <a:cxnLst/>
            <a:rect l="l" t="t" r="r" b="b"/>
            <a:pathLst>
              <a:path w="3028315" h="306069">
                <a:moveTo>
                  <a:pt x="0" y="0"/>
                </a:moveTo>
                <a:lnTo>
                  <a:pt x="0" y="287274"/>
                </a:lnTo>
              </a:path>
              <a:path w="3028315" h="306069">
                <a:moveTo>
                  <a:pt x="3027807" y="18161"/>
                </a:moveTo>
                <a:lnTo>
                  <a:pt x="3027807" y="305562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57108" y="3361715"/>
            <a:ext cx="16192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45"/>
              </a:lnSpc>
            </a:pPr>
            <a:r>
              <a:rPr sz="2400" b="1" spc="-145" dirty="0">
                <a:solidFill>
                  <a:srgbClr val="006FC0"/>
                </a:solidFill>
                <a:latin typeface="Cambria"/>
                <a:cs typeface="Cambria"/>
              </a:rPr>
              <a:t>о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0168" y="2915539"/>
            <a:ext cx="8111490" cy="249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3119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solidFill>
                  <a:srgbClr val="006FC0"/>
                </a:solidFill>
                <a:latin typeface="Cambria"/>
                <a:cs typeface="Cambria"/>
              </a:rPr>
              <a:t>Создание</a:t>
            </a:r>
            <a:r>
              <a:rPr sz="2400" b="1" spc="-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30" dirty="0">
                <a:solidFill>
                  <a:srgbClr val="006FC0"/>
                </a:solidFill>
                <a:latin typeface="Cambria"/>
                <a:cs typeface="Cambria"/>
              </a:rPr>
              <a:t>условий</a:t>
            </a:r>
            <a:r>
              <a:rPr sz="2400" b="1" spc="-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20" dirty="0">
                <a:solidFill>
                  <a:srgbClr val="006FC0"/>
                </a:solidFill>
                <a:latin typeface="Cambria"/>
                <a:cs typeface="Cambria"/>
              </a:rPr>
              <a:t>для</a:t>
            </a:r>
            <a:r>
              <a:rPr sz="2400" b="1" spc="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25" dirty="0">
                <a:solidFill>
                  <a:srgbClr val="006FC0"/>
                </a:solidFill>
                <a:latin typeface="Cambria"/>
                <a:cs typeface="Cambria"/>
              </a:rPr>
              <a:t>профессионального</a:t>
            </a:r>
            <a:r>
              <a:rPr sz="2400" b="1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mbria"/>
                <a:cs typeface="Cambria"/>
              </a:rPr>
              <a:t>общения, </a:t>
            </a:r>
            <a:r>
              <a:rPr sz="2400" b="1" spc="-130" dirty="0">
                <a:solidFill>
                  <a:srgbClr val="006FC0"/>
                </a:solidFill>
                <a:latin typeface="Cambria"/>
                <a:cs typeface="Cambria"/>
              </a:rPr>
              <a:t>самореализации</a:t>
            </a:r>
            <a:r>
              <a:rPr sz="2400" b="1" spc="-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1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r>
              <a:rPr sz="2400" b="1" spc="-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25" dirty="0">
                <a:solidFill>
                  <a:srgbClr val="006FC0"/>
                </a:solidFill>
                <a:latin typeface="Cambria"/>
                <a:cs typeface="Cambria"/>
              </a:rPr>
              <a:t>стимулирования</a:t>
            </a:r>
            <a:r>
              <a:rPr sz="2400" b="1" spc="-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00" dirty="0">
                <a:solidFill>
                  <a:srgbClr val="006FC0"/>
                </a:solidFill>
                <a:latin typeface="Cambria"/>
                <a:cs typeface="Cambria"/>
              </a:rPr>
              <a:t>роста</a:t>
            </a:r>
            <a:r>
              <a:rPr sz="2400" b="1" spc="-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90" dirty="0">
                <a:solidFill>
                  <a:srgbClr val="006FC0"/>
                </a:solidFill>
                <a:latin typeface="Cambria"/>
                <a:cs typeface="Cambria"/>
              </a:rPr>
              <a:t>творческог </a:t>
            </a:r>
            <a:r>
              <a:rPr sz="2400" b="1" spc="-125" dirty="0">
                <a:solidFill>
                  <a:srgbClr val="006FC0"/>
                </a:solidFill>
                <a:latin typeface="Cambria"/>
                <a:cs typeface="Cambria"/>
              </a:rPr>
              <a:t>потенциала</a:t>
            </a:r>
            <a:r>
              <a:rPr sz="2400" b="1" spc="-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mbria"/>
                <a:cs typeface="Cambria"/>
              </a:rPr>
              <a:t>педагогов</a:t>
            </a:r>
            <a:endParaRPr sz="2400">
              <a:latin typeface="Cambria"/>
              <a:cs typeface="Cambria"/>
            </a:endParaRPr>
          </a:p>
          <a:p>
            <a:pPr marL="36195" marR="1814195">
              <a:lnSpc>
                <a:spcPct val="100000"/>
              </a:lnSpc>
              <a:spcBef>
                <a:spcPts val="850"/>
              </a:spcBef>
            </a:pPr>
            <a:r>
              <a:rPr sz="2400" b="1" spc="-135" dirty="0">
                <a:solidFill>
                  <a:srgbClr val="006FC0"/>
                </a:solidFill>
                <a:latin typeface="Cambria"/>
                <a:cs typeface="Cambria"/>
              </a:rPr>
              <a:t>Повышение</a:t>
            </a:r>
            <a:r>
              <a:rPr sz="2400" b="1" spc="-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25" dirty="0">
                <a:solidFill>
                  <a:srgbClr val="006FC0"/>
                </a:solidFill>
                <a:latin typeface="Cambria"/>
                <a:cs typeface="Cambria"/>
              </a:rPr>
              <a:t>профессионального</a:t>
            </a:r>
            <a:r>
              <a:rPr sz="2400" b="1" spc="-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05" dirty="0">
                <a:solidFill>
                  <a:srgbClr val="006FC0"/>
                </a:solidFill>
                <a:latin typeface="Cambria"/>
                <a:cs typeface="Cambria"/>
              </a:rPr>
              <a:t>мастерства</a:t>
            </a:r>
            <a:r>
              <a:rPr sz="2400" b="1" spc="-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50" dirty="0">
                <a:solidFill>
                  <a:srgbClr val="006FC0"/>
                </a:solidFill>
                <a:latin typeface="Cambria"/>
                <a:cs typeface="Cambria"/>
              </a:rPr>
              <a:t>и </a:t>
            </a:r>
            <a:r>
              <a:rPr sz="2400" b="1" spc="-145" dirty="0">
                <a:solidFill>
                  <a:srgbClr val="006FC0"/>
                </a:solidFill>
                <a:latin typeface="Cambria"/>
                <a:cs typeface="Cambria"/>
              </a:rPr>
              <a:t>квалификации</a:t>
            </a:r>
            <a:r>
              <a:rPr sz="2400" b="1" spc="-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mbria"/>
                <a:cs typeface="Cambria"/>
              </a:rPr>
              <a:t>участников</a:t>
            </a:r>
            <a:endParaRPr sz="2400">
              <a:latin typeface="Cambria"/>
              <a:cs typeface="Cambria"/>
            </a:endParaRPr>
          </a:p>
          <a:p>
            <a:pPr marL="108585">
              <a:lnSpc>
                <a:spcPct val="100000"/>
              </a:lnSpc>
              <a:spcBef>
                <a:spcPts val="1285"/>
              </a:spcBef>
            </a:pPr>
            <a:r>
              <a:rPr sz="2400" b="1" spc="-120" dirty="0">
                <a:solidFill>
                  <a:srgbClr val="006FC0"/>
                </a:solidFill>
                <a:latin typeface="Cambria"/>
                <a:cs typeface="Cambria"/>
              </a:rPr>
              <a:t>Распространение</a:t>
            </a:r>
            <a:r>
              <a:rPr sz="2400" b="1" spc="-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20" dirty="0">
                <a:solidFill>
                  <a:srgbClr val="006FC0"/>
                </a:solidFill>
                <a:latin typeface="Cambria"/>
                <a:cs typeface="Cambria"/>
              </a:rPr>
              <a:t>инновационного</a:t>
            </a:r>
            <a:r>
              <a:rPr sz="2400" b="1" spc="-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25" dirty="0">
                <a:solidFill>
                  <a:srgbClr val="006FC0"/>
                </a:solidFill>
                <a:latin typeface="Cambria"/>
                <a:cs typeface="Cambria"/>
              </a:rPr>
              <a:t>педагогического</a:t>
            </a:r>
            <a:r>
              <a:rPr sz="2400" b="1" spc="-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mbria"/>
                <a:cs typeface="Cambria"/>
              </a:rPr>
              <a:t>опыта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2994661"/>
            <a:ext cx="633095" cy="597535"/>
            <a:chOff x="0" y="2994661"/>
            <a:chExt cx="633095" cy="597535"/>
          </a:xfrm>
        </p:grpSpPr>
        <p:sp>
          <p:nvSpPr>
            <p:cNvPr id="17" name="object 17"/>
            <p:cNvSpPr/>
            <p:nvPr/>
          </p:nvSpPr>
          <p:spPr>
            <a:xfrm>
              <a:off x="0" y="2994672"/>
              <a:ext cx="633095" cy="596265"/>
            </a:xfrm>
            <a:custGeom>
              <a:avLst/>
              <a:gdLst/>
              <a:ahLst/>
              <a:cxnLst/>
              <a:rect l="l" t="t" r="r" b="b"/>
              <a:pathLst>
                <a:path w="633095" h="596264">
                  <a:moveTo>
                    <a:pt x="632587" y="279285"/>
                  </a:moveTo>
                  <a:lnTo>
                    <a:pt x="630491" y="262216"/>
                  </a:lnTo>
                  <a:lnTo>
                    <a:pt x="624217" y="247129"/>
                  </a:lnTo>
                  <a:lnTo>
                    <a:pt x="484619" y="8750"/>
                  </a:lnTo>
                  <a:lnTo>
                    <a:pt x="477240" y="0"/>
                  </a:lnTo>
                  <a:lnTo>
                    <a:pt x="471144" y="203"/>
                  </a:lnTo>
                  <a:lnTo>
                    <a:pt x="466991" y="8813"/>
                  </a:lnTo>
                  <a:lnTo>
                    <a:pt x="465467" y="25260"/>
                  </a:lnTo>
                  <a:lnTo>
                    <a:pt x="465467" y="38595"/>
                  </a:lnTo>
                  <a:lnTo>
                    <a:pt x="465467" y="92697"/>
                  </a:lnTo>
                  <a:lnTo>
                    <a:pt x="54648" y="92697"/>
                  </a:lnTo>
                  <a:lnTo>
                    <a:pt x="32207" y="101142"/>
                  </a:lnTo>
                  <a:lnTo>
                    <a:pt x="13970" y="124193"/>
                  </a:lnTo>
                  <a:lnTo>
                    <a:pt x="1701" y="158496"/>
                  </a:lnTo>
                  <a:lnTo>
                    <a:pt x="0" y="174536"/>
                  </a:lnTo>
                  <a:lnTo>
                    <a:pt x="0" y="187998"/>
                  </a:lnTo>
                  <a:lnTo>
                    <a:pt x="0" y="582129"/>
                  </a:lnTo>
                  <a:lnTo>
                    <a:pt x="0" y="596074"/>
                  </a:lnTo>
                  <a:lnTo>
                    <a:pt x="4191" y="565658"/>
                  </a:lnTo>
                  <a:lnTo>
                    <a:pt x="20142" y="524675"/>
                  </a:lnTo>
                  <a:lnTo>
                    <a:pt x="42976" y="497205"/>
                  </a:lnTo>
                  <a:lnTo>
                    <a:pt x="70599" y="487159"/>
                  </a:lnTo>
                  <a:lnTo>
                    <a:pt x="465467" y="487159"/>
                  </a:lnTo>
                  <a:lnTo>
                    <a:pt x="465467" y="533387"/>
                  </a:lnTo>
                  <a:lnTo>
                    <a:pt x="465467" y="547230"/>
                  </a:lnTo>
                  <a:lnTo>
                    <a:pt x="466991" y="563689"/>
                  </a:lnTo>
                  <a:lnTo>
                    <a:pt x="471144" y="572300"/>
                  </a:lnTo>
                  <a:lnTo>
                    <a:pt x="477240" y="572503"/>
                  </a:lnTo>
                  <a:lnTo>
                    <a:pt x="484644" y="563689"/>
                  </a:lnTo>
                  <a:lnTo>
                    <a:pt x="529412" y="487159"/>
                  </a:lnTo>
                  <a:lnTo>
                    <a:pt x="624217" y="325107"/>
                  </a:lnTo>
                  <a:lnTo>
                    <a:pt x="630491" y="310019"/>
                  </a:lnTo>
                  <a:lnTo>
                    <a:pt x="632587" y="292900"/>
                  </a:lnTo>
                  <a:lnTo>
                    <a:pt x="631748" y="286092"/>
                  </a:lnTo>
                  <a:lnTo>
                    <a:pt x="632587" y="279285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9" y="3078479"/>
              <a:ext cx="481584" cy="513588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0" y="4129208"/>
            <a:ext cx="612775" cy="592455"/>
            <a:chOff x="0" y="4129208"/>
            <a:chExt cx="612775" cy="592455"/>
          </a:xfrm>
        </p:grpSpPr>
        <p:sp>
          <p:nvSpPr>
            <p:cNvPr id="20" name="object 20"/>
            <p:cNvSpPr/>
            <p:nvPr/>
          </p:nvSpPr>
          <p:spPr>
            <a:xfrm>
              <a:off x="0" y="4129208"/>
              <a:ext cx="612775" cy="560070"/>
            </a:xfrm>
            <a:custGeom>
              <a:avLst/>
              <a:gdLst/>
              <a:ahLst/>
              <a:cxnLst/>
              <a:rect l="l" t="t" r="r" b="b"/>
              <a:pathLst>
                <a:path w="612775" h="560070">
                  <a:moveTo>
                    <a:pt x="509430" y="474414"/>
                  </a:moveTo>
                  <a:lnTo>
                    <a:pt x="445503" y="474414"/>
                  </a:lnTo>
                  <a:lnTo>
                    <a:pt x="445503" y="534485"/>
                  </a:lnTo>
                  <a:lnTo>
                    <a:pt x="447036" y="551013"/>
                  </a:lnTo>
                  <a:lnTo>
                    <a:pt x="451188" y="559647"/>
                  </a:lnTo>
                  <a:lnTo>
                    <a:pt x="457285" y="559827"/>
                  </a:lnTo>
                  <a:lnTo>
                    <a:pt x="464654" y="550995"/>
                  </a:lnTo>
                  <a:lnTo>
                    <a:pt x="509430" y="474414"/>
                  </a:lnTo>
                  <a:close/>
                </a:path>
                <a:path w="612775" h="560070">
                  <a:moveTo>
                    <a:pt x="457285" y="0"/>
                  </a:moveTo>
                  <a:lnTo>
                    <a:pt x="451188" y="180"/>
                  </a:lnTo>
                  <a:lnTo>
                    <a:pt x="447034" y="8832"/>
                  </a:lnTo>
                  <a:lnTo>
                    <a:pt x="445503" y="25342"/>
                  </a:lnTo>
                  <a:lnTo>
                    <a:pt x="445503" y="92906"/>
                  </a:lnTo>
                  <a:lnTo>
                    <a:pt x="34678" y="92906"/>
                  </a:lnTo>
                  <a:lnTo>
                    <a:pt x="12242" y="101345"/>
                  </a:lnTo>
                  <a:lnTo>
                    <a:pt x="0" y="116825"/>
                  </a:lnTo>
                  <a:lnTo>
                    <a:pt x="0" y="512398"/>
                  </a:lnTo>
                  <a:lnTo>
                    <a:pt x="177" y="511942"/>
                  </a:lnTo>
                  <a:lnTo>
                    <a:pt x="23012" y="484451"/>
                  </a:lnTo>
                  <a:lnTo>
                    <a:pt x="50633" y="474414"/>
                  </a:lnTo>
                  <a:lnTo>
                    <a:pt x="509430" y="474414"/>
                  </a:lnTo>
                  <a:lnTo>
                    <a:pt x="604253" y="312235"/>
                  </a:lnTo>
                  <a:lnTo>
                    <a:pt x="610532" y="297062"/>
                  </a:lnTo>
                  <a:lnTo>
                    <a:pt x="612625" y="279913"/>
                  </a:lnTo>
                  <a:lnTo>
                    <a:pt x="610532" y="262764"/>
                  </a:lnTo>
                  <a:lnTo>
                    <a:pt x="604253" y="247592"/>
                  </a:lnTo>
                  <a:lnTo>
                    <a:pt x="464639" y="8814"/>
                  </a:lnTo>
                  <a:lnTo>
                    <a:pt x="457285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68" y="4207763"/>
              <a:ext cx="481584" cy="51358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0" y="4935023"/>
            <a:ext cx="633095" cy="585470"/>
            <a:chOff x="0" y="4935023"/>
            <a:chExt cx="633095" cy="585470"/>
          </a:xfrm>
        </p:grpSpPr>
        <p:sp>
          <p:nvSpPr>
            <p:cNvPr id="23" name="object 23"/>
            <p:cNvSpPr/>
            <p:nvPr/>
          </p:nvSpPr>
          <p:spPr>
            <a:xfrm>
              <a:off x="0" y="4935023"/>
              <a:ext cx="633095" cy="582295"/>
            </a:xfrm>
            <a:custGeom>
              <a:avLst/>
              <a:gdLst/>
              <a:ahLst/>
              <a:cxnLst/>
              <a:rect l="l" t="t" r="r" b="b"/>
              <a:pathLst>
                <a:path w="633095" h="582295">
                  <a:moveTo>
                    <a:pt x="477249" y="0"/>
                  </a:moveTo>
                  <a:lnTo>
                    <a:pt x="471152" y="180"/>
                  </a:lnTo>
                  <a:lnTo>
                    <a:pt x="466999" y="8832"/>
                  </a:lnTo>
                  <a:lnTo>
                    <a:pt x="465467" y="25342"/>
                  </a:lnTo>
                  <a:lnTo>
                    <a:pt x="465467" y="92779"/>
                  </a:lnTo>
                  <a:lnTo>
                    <a:pt x="54644" y="92779"/>
                  </a:lnTo>
                  <a:lnTo>
                    <a:pt x="32208" y="101197"/>
                  </a:lnTo>
                  <a:lnTo>
                    <a:pt x="13960" y="124211"/>
                  </a:lnTo>
                  <a:lnTo>
                    <a:pt x="1696" y="158466"/>
                  </a:lnTo>
                  <a:lnTo>
                    <a:pt x="0" y="174393"/>
                  </a:lnTo>
                  <a:lnTo>
                    <a:pt x="0" y="581878"/>
                  </a:lnTo>
                  <a:lnTo>
                    <a:pt x="4189" y="551602"/>
                  </a:lnTo>
                  <a:lnTo>
                    <a:pt x="20143" y="510704"/>
                  </a:lnTo>
                  <a:lnTo>
                    <a:pt x="42978" y="483284"/>
                  </a:lnTo>
                  <a:lnTo>
                    <a:pt x="70599" y="473271"/>
                  </a:lnTo>
                  <a:lnTo>
                    <a:pt x="529365" y="473271"/>
                  </a:lnTo>
                  <a:lnTo>
                    <a:pt x="624217" y="311473"/>
                  </a:lnTo>
                  <a:lnTo>
                    <a:pt x="630497" y="296320"/>
                  </a:lnTo>
                  <a:lnTo>
                    <a:pt x="632590" y="279215"/>
                  </a:lnTo>
                  <a:lnTo>
                    <a:pt x="630497" y="262110"/>
                  </a:lnTo>
                  <a:lnTo>
                    <a:pt x="624217" y="246957"/>
                  </a:lnTo>
                  <a:lnTo>
                    <a:pt x="484604" y="8814"/>
                  </a:lnTo>
                  <a:lnTo>
                    <a:pt x="477249" y="0"/>
                  </a:lnTo>
                  <a:close/>
                </a:path>
                <a:path w="633095" h="582295">
                  <a:moveTo>
                    <a:pt x="529365" y="473271"/>
                  </a:moveTo>
                  <a:lnTo>
                    <a:pt x="465467" y="473271"/>
                  </a:lnTo>
                  <a:lnTo>
                    <a:pt x="465467" y="533088"/>
                  </a:lnTo>
                  <a:lnTo>
                    <a:pt x="467001" y="549616"/>
                  </a:lnTo>
                  <a:lnTo>
                    <a:pt x="471152" y="558250"/>
                  </a:lnTo>
                  <a:lnTo>
                    <a:pt x="477249" y="558430"/>
                  </a:lnTo>
                  <a:lnTo>
                    <a:pt x="484619" y="549598"/>
                  </a:lnTo>
                  <a:lnTo>
                    <a:pt x="529365" y="473271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88" y="5006340"/>
              <a:ext cx="481584" cy="51358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06756" y="3134614"/>
            <a:ext cx="198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06FC0"/>
                </a:solidFill>
                <a:latin typeface="Cambria"/>
                <a:cs typeface="Cambria"/>
              </a:rPr>
              <a:t>1.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7424" y="4265167"/>
            <a:ext cx="198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06FC0"/>
                </a:solidFill>
                <a:latin typeface="Cambria"/>
                <a:cs typeface="Cambria"/>
              </a:rPr>
              <a:t>2.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5348" y="5064074"/>
            <a:ext cx="1987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06FC0"/>
                </a:solidFill>
                <a:latin typeface="Cambria"/>
                <a:cs typeface="Cambria"/>
              </a:rPr>
              <a:t>3.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63027" y="2889338"/>
            <a:ext cx="976373" cy="976373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24890" y="5667552"/>
            <a:ext cx="813815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solidFill>
                  <a:srgbClr val="006FC0"/>
                </a:solidFill>
                <a:latin typeface="Cambria"/>
                <a:cs typeface="Cambria"/>
              </a:rPr>
              <a:t>Внедрение</a:t>
            </a:r>
            <a:r>
              <a:rPr sz="2400" b="1" spc="-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20" dirty="0">
                <a:solidFill>
                  <a:srgbClr val="006FC0"/>
                </a:solidFill>
                <a:latin typeface="Cambria"/>
                <a:cs typeface="Cambria"/>
              </a:rPr>
              <a:t>современных</a:t>
            </a:r>
            <a:r>
              <a:rPr sz="2400" b="1" spc="-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45" dirty="0">
                <a:solidFill>
                  <a:srgbClr val="006FC0"/>
                </a:solidFill>
                <a:latin typeface="Cambria"/>
                <a:cs typeface="Cambria"/>
              </a:rPr>
              <a:t>цифровых</a:t>
            </a:r>
            <a:r>
              <a:rPr sz="2400" b="1" spc="-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14" dirty="0">
                <a:solidFill>
                  <a:srgbClr val="006FC0"/>
                </a:solidFill>
                <a:latin typeface="Cambria"/>
                <a:cs typeface="Cambria"/>
              </a:rPr>
              <a:t>технологий</a:t>
            </a:r>
            <a:r>
              <a:rPr sz="2400" b="1" spc="-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20" dirty="0">
                <a:solidFill>
                  <a:srgbClr val="006FC0"/>
                </a:solidFill>
                <a:latin typeface="Cambria"/>
                <a:cs typeface="Cambria"/>
              </a:rPr>
              <a:t>обучения</a:t>
            </a:r>
            <a:r>
              <a:rPr sz="2400" b="1" spc="-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50" dirty="0">
                <a:solidFill>
                  <a:srgbClr val="006FC0"/>
                </a:solidFill>
                <a:latin typeface="Cambria"/>
                <a:cs typeface="Cambria"/>
              </a:rPr>
              <a:t>и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6FC0"/>
                </a:solidFill>
                <a:latin typeface="Cambria"/>
                <a:cs typeface="Cambria"/>
              </a:rPr>
              <a:t>воспитания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5759961"/>
            <a:ext cx="635635" cy="602615"/>
            <a:chOff x="0" y="5759961"/>
            <a:chExt cx="635635" cy="602615"/>
          </a:xfrm>
        </p:grpSpPr>
        <p:sp>
          <p:nvSpPr>
            <p:cNvPr id="31" name="object 31"/>
            <p:cNvSpPr/>
            <p:nvPr/>
          </p:nvSpPr>
          <p:spPr>
            <a:xfrm>
              <a:off x="0" y="5759961"/>
              <a:ext cx="635635" cy="602615"/>
            </a:xfrm>
            <a:custGeom>
              <a:avLst/>
              <a:gdLst/>
              <a:ahLst/>
              <a:cxnLst/>
              <a:rect l="l" t="t" r="r" b="b"/>
              <a:pathLst>
                <a:path w="635635" h="602614">
                  <a:moveTo>
                    <a:pt x="480043" y="0"/>
                  </a:moveTo>
                  <a:lnTo>
                    <a:pt x="473946" y="189"/>
                  </a:lnTo>
                  <a:lnTo>
                    <a:pt x="469794" y="8804"/>
                  </a:lnTo>
                  <a:lnTo>
                    <a:pt x="468261" y="25281"/>
                  </a:lnTo>
                  <a:lnTo>
                    <a:pt x="468261" y="92693"/>
                  </a:lnTo>
                  <a:lnTo>
                    <a:pt x="57436" y="92693"/>
                  </a:lnTo>
                  <a:lnTo>
                    <a:pt x="35000" y="101118"/>
                  </a:lnTo>
                  <a:lnTo>
                    <a:pt x="16752" y="124149"/>
                  </a:lnTo>
                  <a:lnTo>
                    <a:pt x="4487" y="158417"/>
                  </a:lnTo>
                  <a:lnTo>
                    <a:pt x="0" y="200554"/>
                  </a:lnTo>
                  <a:lnTo>
                    <a:pt x="0" y="602014"/>
                  </a:lnTo>
                  <a:lnTo>
                    <a:pt x="6980" y="551548"/>
                  </a:lnTo>
                  <a:lnTo>
                    <a:pt x="22935" y="510634"/>
                  </a:lnTo>
                  <a:lnTo>
                    <a:pt x="45769" y="483202"/>
                  </a:lnTo>
                  <a:lnTo>
                    <a:pt x="73390" y="473185"/>
                  </a:lnTo>
                  <a:lnTo>
                    <a:pt x="532191" y="473185"/>
                  </a:lnTo>
                  <a:lnTo>
                    <a:pt x="627011" y="311400"/>
                  </a:lnTo>
                  <a:lnTo>
                    <a:pt x="633290" y="296281"/>
                  </a:lnTo>
                  <a:lnTo>
                    <a:pt x="635384" y="279192"/>
                  </a:lnTo>
                  <a:lnTo>
                    <a:pt x="633290" y="262104"/>
                  </a:lnTo>
                  <a:lnTo>
                    <a:pt x="627011" y="246985"/>
                  </a:lnTo>
                  <a:lnTo>
                    <a:pt x="487413" y="8797"/>
                  </a:lnTo>
                  <a:lnTo>
                    <a:pt x="480043" y="0"/>
                  </a:lnTo>
                  <a:close/>
                </a:path>
                <a:path w="635635" h="602614">
                  <a:moveTo>
                    <a:pt x="532191" y="473185"/>
                  </a:moveTo>
                  <a:lnTo>
                    <a:pt x="468261" y="473185"/>
                  </a:lnTo>
                  <a:lnTo>
                    <a:pt x="468261" y="533103"/>
                  </a:lnTo>
                  <a:lnTo>
                    <a:pt x="469798" y="549588"/>
                  </a:lnTo>
                  <a:lnTo>
                    <a:pt x="473946" y="558195"/>
                  </a:lnTo>
                  <a:lnTo>
                    <a:pt x="480043" y="558385"/>
                  </a:lnTo>
                  <a:lnTo>
                    <a:pt x="487417" y="549581"/>
                  </a:lnTo>
                  <a:lnTo>
                    <a:pt x="532191" y="47318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919" y="5843016"/>
              <a:ext cx="434340" cy="5135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8411" y="5843016"/>
              <a:ext cx="355091" cy="51358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252171" y="5900724"/>
            <a:ext cx="199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Cambria"/>
                <a:cs typeface="Cambria"/>
              </a:rPr>
              <a:t>4.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20116" y="367741"/>
            <a:ext cx="8171205" cy="73866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ownloads\img_9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6019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7470" y="2971800"/>
            <a:ext cx="5024120" cy="36745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846659"/>
          </a:xfrm>
        </p:spPr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ПиктоМир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0" dirty="0" smtClean="0">
                <a:solidFill>
                  <a:srgbClr val="0070C0"/>
                </a:solidFill>
              </a:rPr>
              <a:t>— </a:t>
            </a:r>
            <a:r>
              <a:rPr lang="ru-RU" b="0" dirty="0" err="1" smtClean="0">
                <a:solidFill>
                  <a:srgbClr val="0070C0"/>
                </a:solidFill>
              </a:rPr>
              <a:t>бестекстовая</a:t>
            </a:r>
            <a:r>
              <a:rPr lang="ru-RU" b="0" dirty="0" smtClean="0">
                <a:solidFill>
                  <a:srgbClr val="0070C0"/>
                </a:solidFill>
              </a:rPr>
              <a:t> цифровая образовательная среда для систематического погружения в современное программирование</a:t>
            </a:r>
            <a:br>
              <a:rPr lang="ru-RU" b="0" dirty="0" smtClean="0">
                <a:solidFill>
                  <a:srgbClr val="0070C0"/>
                </a:solidFill>
              </a:rPr>
            </a:br>
            <a:r>
              <a:rPr lang="ru-RU" b="0" dirty="0" smtClean="0">
                <a:solidFill>
                  <a:srgbClr val="0070C0"/>
                </a:solidFill>
              </a:rPr>
              <a:t>дошкольников и младших школьников, даже тех, которые пока ещё не умеют читать и писать</a:t>
            </a:r>
            <a:endParaRPr lang="ru-RU" b="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ownloads\piktomirr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057400"/>
            <a:ext cx="52578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116" y="367741"/>
            <a:ext cx="8171205" cy="1107996"/>
          </a:xfrm>
        </p:spPr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Алгоритмика</a:t>
            </a:r>
            <a:r>
              <a:rPr lang="ru-RU" dirty="0" smtClean="0">
                <a:solidFill>
                  <a:srgbClr val="0070C0"/>
                </a:solidFill>
              </a:rPr>
              <a:t> – это наука, которая способствует развитию у детей алгоритмического мышления, что позволяет строить свои и понимать чужие алгоритмы.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piktomirr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209800"/>
            <a:ext cx="5410200" cy="455295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93340" cy="1016000"/>
          </a:xfrm>
          <a:custGeom>
            <a:avLst/>
            <a:gdLst/>
            <a:ahLst/>
            <a:cxnLst/>
            <a:rect l="l" t="t" r="r" b="b"/>
            <a:pathLst>
              <a:path w="2593340" h="1016000">
                <a:moveTo>
                  <a:pt x="2592959" y="0"/>
                </a:moveTo>
                <a:lnTo>
                  <a:pt x="0" y="0"/>
                </a:lnTo>
                <a:lnTo>
                  <a:pt x="0" y="1016000"/>
                </a:lnTo>
                <a:lnTo>
                  <a:pt x="2592959" y="1016000"/>
                </a:lnTo>
                <a:lnTo>
                  <a:pt x="2592959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066800"/>
            <a:ext cx="6511290" cy="1184275"/>
          </a:xfrm>
          <a:custGeom>
            <a:avLst/>
            <a:gdLst/>
            <a:ahLst/>
            <a:cxnLst/>
            <a:rect l="l" t="t" r="r" b="b"/>
            <a:pathLst>
              <a:path w="6511290" h="1184275">
                <a:moveTo>
                  <a:pt x="6392798" y="0"/>
                </a:moveTo>
                <a:lnTo>
                  <a:pt x="118391" y="0"/>
                </a:lnTo>
                <a:lnTo>
                  <a:pt x="72308" y="9316"/>
                </a:lnTo>
                <a:lnTo>
                  <a:pt x="34676" y="34718"/>
                </a:lnTo>
                <a:lnTo>
                  <a:pt x="9303" y="72384"/>
                </a:lnTo>
                <a:lnTo>
                  <a:pt x="0" y="118490"/>
                </a:lnTo>
                <a:lnTo>
                  <a:pt x="0" y="1065529"/>
                </a:lnTo>
                <a:lnTo>
                  <a:pt x="9303" y="1111617"/>
                </a:lnTo>
                <a:lnTo>
                  <a:pt x="34676" y="1149238"/>
                </a:lnTo>
                <a:lnTo>
                  <a:pt x="72308" y="1174597"/>
                </a:lnTo>
                <a:lnTo>
                  <a:pt x="118391" y="1183894"/>
                </a:lnTo>
                <a:lnTo>
                  <a:pt x="6392798" y="1183894"/>
                </a:lnTo>
                <a:lnTo>
                  <a:pt x="6438886" y="1174597"/>
                </a:lnTo>
                <a:lnTo>
                  <a:pt x="6476507" y="1149238"/>
                </a:lnTo>
                <a:lnTo>
                  <a:pt x="6501866" y="1111617"/>
                </a:lnTo>
                <a:lnTo>
                  <a:pt x="6511162" y="1065529"/>
                </a:lnTo>
                <a:lnTo>
                  <a:pt x="6511162" y="118490"/>
                </a:lnTo>
                <a:lnTo>
                  <a:pt x="6501866" y="72384"/>
                </a:lnTo>
                <a:lnTo>
                  <a:pt x="6476507" y="34718"/>
                </a:lnTo>
                <a:lnTo>
                  <a:pt x="6438886" y="9316"/>
                </a:lnTo>
                <a:lnTo>
                  <a:pt x="639279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600" y="1371600"/>
            <a:ext cx="4596130" cy="614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8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В</a:t>
            </a:r>
            <a:r>
              <a:rPr sz="1400" spc="-1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первой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половине</a:t>
            </a:r>
            <a:r>
              <a:rPr sz="1400" spc="-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образовательной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деятельности</a:t>
            </a:r>
            <a:r>
              <a:rPr sz="1400" spc="-3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mbria Math"/>
                <a:cs typeface="Cambria Math"/>
              </a:rPr>
              <a:t>дети</a:t>
            </a:r>
            <a:endParaRPr sz="1400">
              <a:latin typeface="Cambria Math"/>
              <a:cs typeface="Cambria Math"/>
            </a:endParaRPr>
          </a:p>
          <a:p>
            <a:pPr marL="12700" marR="581660">
              <a:lnSpc>
                <a:spcPts val="1480"/>
              </a:lnSpc>
              <a:spcBef>
                <a:spcPts val="114"/>
              </a:spcBef>
            </a:pP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играют</a:t>
            </a:r>
            <a:r>
              <a:rPr sz="1400" spc="-2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и</a:t>
            </a:r>
            <a:r>
              <a:rPr sz="1400" spc="-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выполняют</a:t>
            </a:r>
            <a:r>
              <a:rPr sz="1400" spc="-3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различные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упражнения</a:t>
            </a:r>
            <a:r>
              <a:rPr sz="1400" spc="-3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без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использования</a:t>
            </a:r>
            <a:r>
              <a:rPr sz="1400" spc="-4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цифровых</a:t>
            </a:r>
            <a:r>
              <a:rPr sz="1400" spc="-4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ресурсов</a:t>
            </a:r>
            <a:r>
              <a:rPr sz="1400" spc="-4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обучения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5312" y="2503297"/>
            <a:ext cx="6511290" cy="1184275"/>
          </a:xfrm>
          <a:custGeom>
            <a:avLst/>
            <a:gdLst/>
            <a:ahLst/>
            <a:cxnLst/>
            <a:rect l="l" t="t" r="r" b="b"/>
            <a:pathLst>
              <a:path w="6511290" h="1184275">
                <a:moveTo>
                  <a:pt x="6392824" y="0"/>
                </a:moveTo>
                <a:lnTo>
                  <a:pt x="118389" y="0"/>
                </a:lnTo>
                <a:lnTo>
                  <a:pt x="72309" y="9316"/>
                </a:lnTo>
                <a:lnTo>
                  <a:pt x="34677" y="34718"/>
                </a:lnTo>
                <a:lnTo>
                  <a:pt x="9304" y="72384"/>
                </a:lnTo>
                <a:lnTo>
                  <a:pt x="0" y="118490"/>
                </a:lnTo>
                <a:lnTo>
                  <a:pt x="0" y="1065529"/>
                </a:lnTo>
                <a:lnTo>
                  <a:pt x="9304" y="1111617"/>
                </a:lnTo>
                <a:lnTo>
                  <a:pt x="34677" y="1149238"/>
                </a:lnTo>
                <a:lnTo>
                  <a:pt x="72309" y="1174597"/>
                </a:lnTo>
                <a:lnTo>
                  <a:pt x="118389" y="1183894"/>
                </a:lnTo>
                <a:lnTo>
                  <a:pt x="6392824" y="1183894"/>
                </a:lnTo>
                <a:lnTo>
                  <a:pt x="6438911" y="1174597"/>
                </a:lnTo>
                <a:lnTo>
                  <a:pt x="6476533" y="1149238"/>
                </a:lnTo>
                <a:lnTo>
                  <a:pt x="6501891" y="1111617"/>
                </a:lnTo>
                <a:lnTo>
                  <a:pt x="6511188" y="1065529"/>
                </a:lnTo>
                <a:lnTo>
                  <a:pt x="6511188" y="118490"/>
                </a:lnTo>
                <a:lnTo>
                  <a:pt x="6501891" y="72384"/>
                </a:lnTo>
                <a:lnTo>
                  <a:pt x="6476533" y="34718"/>
                </a:lnTo>
                <a:lnTo>
                  <a:pt x="6438911" y="9316"/>
                </a:lnTo>
                <a:lnTo>
                  <a:pt x="6392824" y="0"/>
                </a:lnTo>
                <a:close/>
              </a:path>
            </a:pathLst>
          </a:custGeom>
          <a:solidFill>
            <a:srgbClr val="5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0674" y="2865247"/>
            <a:ext cx="4565015" cy="42735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320"/>
              </a:spcBef>
            </a:pP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Учатся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mbria Math"/>
                <a:cs typeface="Cambria Math"/>
              </a:rPr>
              <a:t>отдавать</a:t>
            </a:r>
            <a:r>
              <a:rPr sz="1400" spc="-3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команды,</a:t>
            </a:r>
            <a:r>
              <a:rPr sz="1400" spc="-3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создавать</a:t>
            </a:r>
            <a:r>
              <a:rPr sz="1400" spc="-3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из</a:t>
            </a:r>
            <a:r>
              <a:rPr sz="1400" spc="-2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набора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команд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программы,</a:t>
            </a:r>
            <a:r>
              <a:rPr sz="1400" spc="-4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выполнять</a:t>
            </a:r>
            <a:r>
              <a:rPr sz="1400" spc="-3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их</a:t>
            </a:r>
            <a:r>
              <a:rPr sz="1400" spc="-1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по</a:t>
            </a:r>
            <a:r>
              <a:rPr sz="1400" spc="-1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шагам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и</a:t>
            </a:r>
            <a:r>
              <a:rPr sz="1400" spc="-2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находить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ошибки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2484" y="3902455"/>
            <a:ext cx="6511290" cy="1184275"/>
          </a:xfrm>
          <a:custGeom>
            <a:avLst/>
            <a:gdLst/>
            <a:ahLst/>
            <a:cxnLst/>
            <a:rect l="l" t="t" r="r" b="b"/>
            <a:pathLst>
              <a:path w="6511290" h="1184275">
                <a:moveTo>
                  <a:pt x="6392862" y="0"/>
                </a:moveTo>
                <a:lnTo>
                  <a:pt x="118402" y="0"/>
                </a:lnTo>
                <a:lnTo>
                  <a:pt x="72314" y="9316"/>
                </a:lnTo>
                <a:lnTo>
                  <a:pt x="34678" y="34718"/>
                </a:lnTo>
                <a:lnTo>
                  <a:pt x="9304" y="72384"/>
                </a:lnTo>
                <a:lnTo>
                  <a:pt x="0" y="118491"/>
                </a:lnTo>
                <a:lnTo>
                  <a:pt x="0" y="1065530"/>
                </a:lnTo>
                <a:lnTo>
                  <a:pt x="9304" y="1111636"/>
                </a:lnTo>
                <a:lnTo>
                  <a:pt x="34678" y="1149302"/>
                </a:lnTo>
                <a:lnTo>
                  <a:pt x="72314" y="1174704"/>
                </a:lnTo>
                <a:lnTo>
                  <a:pt x="118402" y="1184021"/>
                </a:lnTo>
                <a:lnTo>
                  <a:pt x="6392862" y="1184021"/>
                </a:lnTo>
                <a:lnTo>
                  <a:pt x="6438949" y="1174704"/>
                </a:lnTo>
                <a:lnTo>
                  <a:pt x="6476571" y="1149302"/>
                </a:lnTo>
                <a:lnTo>
                  <a:pt x="6501929" y="1111636"/>
                </a:lnTo>
                <a:lnTo>
                  <a:pt x="6511226" y="1065530"/>
                </a:lnTo>
                <a:lnTo>
                  <a:pt x="6511226" y="118491"/>
                </a:lnTo>
                <a:lnTo>
                  <a:pt x="6501929" y="72384"/>
                </a:lnTo>
                <a:lnTo>
                  <a:pt x="6476571" y="34718"/>
                </a:lnTo>
                <a:lnTo>
                  <a:pt x="6438949" y="9316"/>
                </a:lnTo>
                <a:lnTo>
                  <a:pt x="6392862" y="0"/>
                </a:lnTo>
                <a:close/>
              </a:path>
            </a:pathLst>
          </a:custGeom>
          <a:solidFill>
            <a:srgbClr val="48BE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8036" y="4170934"/>
            <a:ext cx="5052695" cy="6146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320"/>
              </a:spcBef>
            </a:pP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Большой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популярностью</a:t>
            </a:r>
            <a:r>
              <a:rPr sz="1400" spc="-3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пользуются</a:t>
            </a:r>
            <a:r>
              <a:rPr sz="1400" spc="-4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игры,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в</a:t>
            </a:r>
            <a:r>
              <a:rPr sz="1400" spc="-1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которых</a:t>
            </a:r>
            <a:r>
              <a:rPr sz="1400" spc="-3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mbria Math"/>
                <a:cs typeface="Cambria Math"/>
              </a:rPr>
              <a:t>один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ребенок</a:t>
            </a:r>
            <a:r>
              <a:rPr sz="140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изображает</a:t>
            </a:r>
            <a:r>
              <a:rPr sz="140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капитана,</a:t>
            </a:r>
            <a:r>
              <a:rPr sz="1400" spc="-3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отдающего</a:t>
            </a:r>
            <a:r>
              <a:rPr sz="1400" spc="-5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команды,</a:t>
            </a:r>
            <a:r>
              <a:rPr sz="140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а</a:t>
            </a:r>
            <a:r>
              <a:rPr sz="1400" spc="-3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другой-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выполняющего</a:t>
            </a:r>
            <a:r>
              <a:rPr sz="1400" spc="-5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их</a:t>
            </a:r>
            <a:r>
              <a:rPr sz="1400" spc="-3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Робота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7758" y="5301615"/>
            <a:ext cx="6511290" cy="1184275"/>
          </a:xfrm>
          <a:custGeom>
            <a:avLst/>
            <a:gdLst/>
            <a:ahLst/>
            <a:cxnLst/>
            <a:rect l="l" t="t" r="r" b="b"/>
            <a:pathLst>
              <a:path w="6511290" h="1184275">
                <a:moveTo>
                  <a:pt x="6392926" y="0"/>
                </a:moveTo>
                <a:lnTo>
                  <a:pt x="118491" y="0"/>
                </a:lnTo>
                <a:lnTo>
                  <a:pt x="72384" y="9316"/>
                </a:lnTo>
                <a:lnTo>
                  <a:pt x="34718" y="34718"/>
                </a:lnTo>
                <a:lnTo>
                  <a:pt x="9316" y="72384"/>
                </a:lnTo>
                <a:lnTo>
                  <a:pt x="0" y="118491"/>
                </a:lnTo>
                <a:lnTo>
                  <a:pt x="0" y="1065568"/>
                </a:lnTo>
                <a:lnTo>
                  <a:pt x="9316" y="1111655"/>
                </a:lnTo>
                <a:lnTo>
                  <a:pt x="34718" y="1149291"/>
                </a:lnTo>
                <a:lnTo>
                  <a:pt x="72384" y="1174665"/>
                </a:lnTo>
                <a:lnTo>
                  <a:pt x="118491" y="1183970"/>
                </a:lnTo>
                <a:lnTo>
                  <a:pt x="6392926" y="1183970"/>
                </a:lnTo>
                <a:lnTo>
                  <a:pt x="6438959" y="1174665"/>
                </a:lnTo>
                <a:lnTo>
                  <a:pt x="6476587" y="1149291"/>
                </a:lnTo>
                <a:lnTo>
                  <a:pt x="6501975" y="1111655"/>
                </a:lnTo>
                <a:lnTo>
                  <a:pt x="6511290" y="1065568"/>
                </a:lnTo>
                <a:lnTo>
                  <a:pt x="6511290" y="118491"/>
                </a:lnTo>
                <a:lnTo>
                  <a:pt x="6501975" y="72384"/>
                </a:lnTo>
                <a:lnTo>
                  <a:pt x="6476587" y="34718"/>
                </a:lnTo>
                <a:lnTo>
                  <a:pt x="6438959" y="9316"/>
                </a:lnTo>
                <a:lnTo>
                  <a:pt x="639292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03323" y="5476443"/>
            <a:ext cx="4899660" cy="80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8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Дети</a:t>
            </a:r>
            <a:r>
              <a:rPr sz="140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строят</a:t>
            </a:r>
            <a:r>
              <a:rPr sz="1400" spc="-3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различные</a:t>
            </a:r>
            <a:r>
              <a:rPr sz="140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лабиринты</a:t>
            </a:r>
            <a:r>
              <a:rPr sz="1400" spc="-4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для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Робота,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запускают</a:t>
            </a:r>
            <a:endParaRPr sz="1400">
              <a:latin typeface="Cambria Math"/>
              <a:cs typeface="Cambria Math"/>
            </a:endParaRPr>
          </a:p>
          <a:p>
            <a:pPr marL="12700" marR="5080">
              <a:lnSpc>
                <a:spcPct val="883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двух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Роботов,</a:t>
            </a:r>
            <a:r>
              <a:rPr sz="1400" spc="-2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которые</a:t>
            </a:r>
            <a:r>
              <a:rPr sz="1400" spc="-4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могут</a:t>
            </a:r>
            <a:r>
              <a:rPr sz="1400" spc="-3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передавать</a:t>
            </a:r>
            <a:r>
              <a:rPr sz="1400" spc="-3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друг</a:t>
            </a:r>
            <a:r>
              <a:rPr sz="1400" spc="-2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другу</a:t>
            </a:r>
            <a:r>
              <a:rPr sz="1400" spc="-3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важные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сообщения,</a:t>
            </a:r>
            <a:r>
              <a:rPr sz="1400" spc="-3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устраивают</a:t>
            </a:r>
            <a:r>
              <a:rPr sz="1400" spc="-4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различные</a:t>
            </a:r>
            <a:r>
              <a:rPr sz="1400" spc="-2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соревнования, выполняют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задания</a:t>
            </a:r>
            <a:r>
              <a:rPr sz="1400" spc="-2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на</a:t>
            </a:r>
            <a:r>
              <a:rPr sz="1400" spc="-1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листе</a:t>
            </a:r>
            <a:r>
              <a:rPr sz="1400" spc="-1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 Math"/>
                <a:cs typeface="Cambria Math"/>
              </a:rPr>
              <a:t>бумаге,</a:t>
            </a:r>
            <a:r>
              <a:rPr sz="1400" spc="-1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составляют</a:t>
            </a:r>
            <a:r>
              <a:rPr sz="1400" spc="-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 Math"/>
                <a:cs typeface="Cambria Math"/>
              </a:rPr>
              <a:t>планы</a:t>
            </a:r>
            <a:endParaRPr sz="1400">
              <a:latin typeface="Cambria Math"/>
              <a:cs typeface="Cambria Math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35320" y="2004567"/>
            <a:ext cx="1864995" cy="3580765"/>
            <a:chOff x="5735320" y="2004567"/>
            <a:chExt cx="1864995" cy="3580765"/>
          </a:xfrm>
        </p:grpSpPr>
        <p:sp>
          <p:nvSpPr>
            <p:cNvPr id="12" name="object 12"/>
            <p:cNvSpPr/>
            <p:nvPr/>
          </p:nvSpPr>
          <p:spPr>
            <a:xfrm>
              <a:off x="5741670" y="2010917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20" h="769619">
                  <a:moveTo>
                    <a:pt x="596391" y="0"/>
                  </a:moveTo>
                  <a:lnTo>
                    <a:pt x="173100" y="0"/>
                  </a:lnTo>
                  <a:lnTo>
                    <a:pt x="173100" y="423291"/>
                  </a:lnTo>
                  <a:lnTo>
                    <a:pt x="0" y="423291"/>
                  </a:lnTo>
                  <a:lnTo>
                    <a:pt x="384809" y="769620"/>
                  </a:lnTo>
                  <a:lnTo>
                    <a:pt x="769493" y="423291"/>
                  </a:lnTo>
                  <a:lnTo>
                    <a:pt x="596391" y="423291"/>
                  </a:lnTo>
                  <a:lnTo>
                    <a:pt x="596391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41670" y="2010917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20" h="769619">
                  <a:moveTo>
                    <a:pt x="0" y="423291"/>
                  </a:moveTo>
                  <a:lnTo>
                    <a:pt x="173100" y="423291"/>
                  </a:lnTo>
                  <a:lnTo>
                    <a:pt x="173100" y="0"/>
                  </a:lnTo>
                  <a:lnTo>
                    <a:pt x="596391" y="0"/>
                  </a:lnTo>
                  <a:lnTo>
                    <a:pt x="596391" y="423291"/>
                  </a:lnTo>
                  <a:lnTo>
                    <a:pt x="769493" y="423291"/>
                  </a:lnTo>
                  <a:lnTo>
                    <a:pt x="384809" y="769620"/>
                  </a:lnTo>
                  <a:lnTo>
                    <a:pt x="0" y="423291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87008" y="3410076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20" h="769620">
                  <a:moveTo>
                    <a:pt x="596391" y="0"/>
                  </a:moveTo>
                  <a:lnTo>
                    <a:pt x="173100" y="0"/>
                  </a:lnTo>
                  <a:lnTo>
                    <a:pt x="173100" y="423291"/>
                  </a:lnTo>
                  <a:lnTo>
                    <a:pt x="0" y="423291"/>
                  </a:lnTo>
                  <a:lnTo>
                    <a:pt x="384810" y="769620"/>
                  </a:lnTo>
                  <a:lnTo>
                    <a:pt x="769492" y="423291"/>
                  </a:lnTo>
                  <a:lnTo>
                    <a:pt x="596391" y="423291"/>
                  </a:lnTo>
                  <a:lnTo>
                    <a:pt x="596391" y="0"/>
                  </a:lnTo>
                  <a:close/>
                </a:path>
              </a:pathLst>
            </a:custGeom>
            <a:solidFill>
              <a:srgbClr val="D0EA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87008" y="3410076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20" h="769620">
                  <a:moveTo>
                    <a:pt x="0" y="423291"/>
                  </a:moveTo>
                  <a:lnTo>
                    <a:pt x="173100" y="423291"/>
                  </a:lnTo>
                  <a:lnTo>
                    <a:pt x="173100" y="0"/>
                  </a:lnTo>
                  <a:lnTo>
                    <a:pt x="596391" y="0"/>
                  </a:lnTo>
                  <a:lnTo>
                    <a:pt x="596391" y="423291"/>
                  </a:lnTo>
                  <a:lnTo>
                    <a:pt x="769492" y="423291"/>
                  </a:lnTo>
                  <a:lnTo>
                    <a:pt x="384810" y="769620"/>
                  </a:lnTo>
                  <a:lnTo>
                    <a:pt x="0" y="423291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24218" y="4809235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20" h="769620">
                  <a:moveTo>
                    <a:pt x="596391" y="0"/>
                  </a:moveTo>
                  <a:lnTo>
                    <a:pt x="173100" y="0"/>
                  </a:lnTo>
                  <a:lnTo>
                    <a:pt x="173100" y="423291"/>
                  </a:lnTo>
                  <a:lnTo>
                    <a:pt x="0" y="423291"/>
                  </a:lnTo>
                  <a:lnTo>
                    <a:pt x="384682" y="769619"/>
                  </a:lnTo>
                  <a:lnTo>
                    <a:pt x="769492" y="423291"/>
                  </a:lnTo>
                  <a:lnTo>
                    <a:pt x="596391" y="423291"/>
                  </a:lnTo>
                  <a:lnTo>
                    <a:pt x="596391" y="0"/>
                  </a:lnTo>
                  <a:close/>
                </a:path>
              </a:pathLst>
            </a:custGeom>
            <a:solidFill>
              <a:srgbClr val="D4E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24218" y="4809235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20" h="769620">
                  <a:moveTo>
                    <a:pt x="0" y="423291"/>
                  </a:moveTo>
                  <a:lnTo>
                    <a:pt x="173100" y="423291"/>
                  </a:lnTo>
                  <a:lnTo>
                    <a:pt x="173100" y="0"/>
                  </a:lnTo>
                  <a:lnTo>
                    <a:pt x="596391" y="0"/>
                  </a:lnTo>
                  <a:lnTo>
                    <a:pt x="596391" y="423291"/>
                  </a:lnTo>
                  <a:lnTo>
                    <a:pt x="769492" y="423291"/>
                  </a:lnTo>
                  <a:lnTo>
                    <a:pt x="384682" y="769619"/>
                  </a:lnTo>
                  <a:lnTo>
                    <a:pt x="0" y="423291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8361"/>
            <a:ext cx="9144000" cy="688974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20116" y="367741"/>
            <a:ext cx="817120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05"/>
              </a:spcBef>
            </a:pPr>
            <a:r>
              <a:rPr sz="2000" spc="-65"/>
              <a:t>КУРС</a:t>
            </a:r>
            <a:r>
              <a:rPr sz="2000" spc="-75"/>
              <a:t> </a:t>
            </a:r>
            <a:r>
              <a:rPr sz="2000" spc="-95" smtClean="0"/>
              <a:t>ЗАНЯТИЙ</a:t>
            </a:r>
            <a:r>
              <a:rPr lang="ru-RU" sz="2000" spc="-95" dirty="0" smtClean="0"/>
              <a:t> ПО ПИКТОМИРУ</a:t>
            </a:r>
            <a:r>
              <a:rPr sz="2000" spc="-65" smtClean="0"/>
              <a:t> </a:t>
            </a:r>
            <a:r>
              <a:rPr sz="2000" spc="-140" smtClean="0"/>
              <a:t>РАСЧИТАН</a:t>
            </a:r>
            <a:r>
              <a:rPr lang="ru-RU" sz="2000" spc="-140" dirty="0" smtClean="0"/>
              <a:t> </a:t>
            </a:r>
            <a:r>
              <a:rPr sz="2000" spc="-70" smtClean="0"/>
              <a:t> </a:t>
            </a:r>
            <a:r>
              <a:rPr sz="2000" spc="-70" dirty="0"/>
              <a:t>НА</a:t>
            </a:r>
            <a:r>
              <a:rPr sz="2000" spc="-50" dirty="0"/>
              <a:t> </a:t>
            </a:r>
            <a:r>
              <a:rPr sz="2000" spc="-114" dirty="0"/>
              <a:t>РАБОТУ</a:t>
            </a:r>
            <a:r>
              <a:rPr sz="2000" spc="-75" dirty="0"/>
              <a:t> </a:t>
            </a:r>
            <a:r>
              <a:rPr sz="2000" dirty="0"/>
              <a:t>С</a:t>
            </a:r>
            <a:r>
              <a:rPr sz="2000" spc="-110" dirty="0"/>
              <a:t> </a:t>
            </a:r>
            <a:r>
              <a:rPr sz="2000" spc="-85" dirty="0"/>
              <a:t>ДЕТЬМИ</a:t>
            </a:r>
            <a:r>
              <a:rPr sz="2000" spc="-65" dirty="0"/>
              <a:t> </a:t>
            </a:r>
            <a:r>
              <a:rPr sz="2000" dirty="0"/>
              <a:t>,</a:t>
            </a:r>
            <a:r>
              <a:rPr sz="2000" spc="-100" dirty="0"/>
              <a:t> </a:t>
            </a:r>
            <a:r>
              <a:rPr sz="2000" spc="-85" dirty="0"/>
              <a:t>НАЧИНАЯ</a:t>
            </a:r>
            <a:r>
              <a:rPr sz="2000" spc="340" dirty="0"/>
              <a:t> </a:t>
            </a:r>
            <a:r>
              <a:rPr sz="2000" dirty="0"/>
              <a:t>С</a:t>
            </a:r>
            <a:r>
              <a:rPr sz="2000" spc="-60" dirty="0"/>
              <a:t> </a:t>
            </a:r>
            <a:r>
              <a:rPr sz="2000" spc="-50"/>
              <a:t>4-</a:t>
            </a:r>
            <a:r>
              <a:rPr sz="2000" spc="-105"/>
              <a:t>Х</a:t>
            </a:r>
            <a:r>
              <a:rPr sz="2000" spc="-50"/>
              <a:t> </a:t>
            </a:r>
            <a:r>
              <a:rPr sz="2000" spc="-25" smtClean="0"/>
              <a:t>ЛЕТ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0" y="0"/>
            <a:ext cx="9144000" cy="1471295"/>
            <a:chOff x="0" y="0"/>
            <a:chExt cx="9144000" cy="147129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945005" cy="1471295"/>
            </a:xfrm>
            <a:custGeom>
              <a:avLst/>
              <a:gdLst/>
              <a:ahLst/>
              <a:cxnLst/>
              <a:rect l="l" t="t" r="r" b="b"/>
              <a:pathLst>
                <a:path w="1945005" h="1471295">
                  <a:moveTo>
                    <a:pt x="0" y="1470914"/>
                  </a:moveTo>
                  <a:lnTo>
                    <a:pt x="1944751" y="1470914"/>
                  </a:lnTo>
                  <a:lnTo>
                    <a:pt x="1944751" y="0"/>
                  </a:lnTo>
                  <a:lnTo>
                    <a:pt x="0" y="0"/>
                  </a:lnTo>
                  <a:lnTo>
                    <a:pt x="0" y="1470914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3245"/>
              <a:ext cx="9144000" cy="9576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0825" y="676401"/>
              <a:ext cx="8245475" cy="538480"/>
            </a:xfrm>
            <a:custGeom>
              <a:avLst/>
              <a:gdLst/>
              <a:ahLst/>
              <a:cxnLst/>
              <a:rect l="l" t="t" r="r" b="b"/>
              <a:pathLst>
                <a:path w="8245475" h="538480">
                  <a:moveTo>
                    <a:pt x="8245221" y="0"/>
                  </a:moveTo>
                  <a:lnTo>
                    <a:pt x="8245221" y="509905"/>
                  </a:lnTo>
                </a:path>
                <a:path w="8245475" h="538480">
                  <a:moveTo>
                    <a:pt x="0" y="28321"/>
                  </a:moveTo>
                  <a:lnTo>
                    <a:pt x="0" y="53809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1640" y="777366"/>
            <a:ext cx="258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МОДУЛИ</a:t>
            </a:r>
            <a:r>
              <a:rPr spc="-60" dirty="0"/>
              <a:t> </a:t>
            </a:r>
            <a:r>
              <a:rPr spc="-110" dirty="0"/>
              <a:t>В</a:t>
            </a:r>
            <a:r>
              <a:rPr spc="-10" dirty="0"/>
              <a:t> </a:t>
            </a:r>
            <a:r>
              <a:rPr spc="-110" dirty="0"/>
              <a:t>РАБОТЕ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2668" y="1363466"/>
            <a:ext cx="2383790" cy="1579245"/>
            <a:chOff x="32668" y="1363466"/>
            <a:chExt cx="2383790" cy="1579245"/>
          </a:xfrm>
        </p:grpSpPr>
        <p:sp>
          <p:nvSpPr>
            <p:cNvPr id="11" name="object 11"/>
            <p:cNvSpPr/>
            <p:nvPr/>
          </p:nvSpPr>
          <p:spPr>
            <a:xfrm>
              <a:off x="32668" y="1398555"/>
              <a:ext cx="2383790" cy="1544320"/>
            </a:xfrm>
            <a:custGeom>
              <a:avLst/>
              <a:gdLst/>
              <a:ahLst/>
              <a:cxnLst/>
              <a:rect l="l" t="t" r="r" b="b"/>
              <a:pathLst>
                <a:path w="2383790" h="1544320">
                  <a:moveTo>
                    <a:pt x="1800041" y="0"/>
                  </a:moveTo>
                  <a:lnTo>
                    <a:pt x="1777177" y="508"/>
                  </a:lnTo>
                  <a:lnTo>
                    <a:pt x="1761694" y="22780"/>
                  </a:lnTo>
                  <a:lnTo>
                    <a:pt x="1755999" y="64865"/>
                  </a:lnTo>
                  <a:lnTo>
                    <a:pt x="1755999" y="237458"/>
                  </a:lnTo>
                  <a:lnTo>
                    <a:pt x="215731" y="237458"/>
                  </a:lnTo>
                  <a:lnTo>
                    <a:pt x="172496" y="243124"/>
                  </a:lnTo>
                  <a:lnTo>
                    <a:pt x="132115" y="259355"/>
                  </a:lnTo>
                  <a:lnTo>
                    <a:pt x="95484" y="285002"/>
                  </a:lnTo>
                  <a:lnTo>
                    <a:pt x="63502" y="318912"/>
                  </a:lnTo>
                  <a:lnTo>
                    <a:pt x="37066" y="359937"/>
                  </a:lnTo>
                  <a:lnTo>
                    <a:pt x="17071" y="406925"/>
                  </a:lnTo>
                  <a:lnTo>
                    <a:pt x="4417" y="458727"/>
                  </a:lnTo>
                  <a:lnTo>
                    <a:pt x="0" y="514191"/>
                  </a:lnTo>
                  <a:lnTo>
                    <a:pt x="36" y="943534"/>
                  </a:lnTo>
                  <a:lnTo>
                    <a:pt x="289" y="950245"/>
                  </a:lnTo>
                  <a:lnTo>
                    <a:pt x="978" y="956956"/>
                  </a:lnTo>
                  <a:lnTo>
                    <a:pt x="2319" y="963644"/>
                  </a:lnTo>
                  <a:lnTo>
                    <a:pt x="0" y="963644"/>
                  </a:lnTo>
                  <a:lnTo>
                    <a:pt x="0" y="1544034"/>
                  </a:lnTo>
                  <a:lnTo>
                    <a:pt x="6038" y="1489940"/>
                  </a:lnTo>
                  <a:lnTo>
                    <a:pt x="18242" y="1438807"/>
                  </a:lnTo>
                  <a:lnTo>
                    <a:pt x="36096" y="1391278"/>
                  </a:lnTo>
                  <a:lnTo>
                    <a:pt x="59087" y="1347997"/>
                  </a:lnTo>
                  <a:lnTo>
                    <a:pt x="86699" y="1309608"/>
                  </a:lnTo>
                  <a:lnTo>
                    <a:pt x="118416" y="1276755"/>
                  </a:lnTo>
                  <a:lnTo>
                    <a:pt x="153724" y="1250081"/>
                  </a:lnTo>
                  <a:lnTo>
                    <a:pt x="192108" y="1230232"/>
                  </a:lnTo>
                  <a:lnTo>
                    <a:pt x="233052" y="1217850"/>
                  </a:lnTo>
                  <a:lnTo>
                    <a:pt x="276043" y="1213580"/>
                  </a:lnTo>
                  <a:lnTo>
                    <a:pt x="1996704" y="1213580"/>
                  </a:lnTo>
                  <a:lnTo>
                    <a:pt x="2352137" y="799941"/>
                  </a:lnTo>
                  <a:lnTo>
                    <a:pt x="2375640" y="760083"/>
                  </a:lnTo>
                  <a:lnTo>
                    <a:pt x="2383475" y="715486"/>
                  </a:lnTo>
                  <a:lnTo>
                    <a:pt x="2375640" y="671460"/>
                  </a:lnTo>
                  <a:lnTo>
                    <a:pt x="2352137" y="633317"/>
                  </a:lnTo>
                  <a:lnTo>
                    <a:pt x="1827881" y="23209"/>
                  </a:lnTo>
                  <a:lnTo>
                    <a:pt x="1800041" y="0"/>
                  </a:lnTo>
                  <a:close/>
                </a:path>
                <a:path w="2383790" h="1544320">
                  <a:moveTo>
                    <a:pt x="1996704" y="1213580"/>
                  </a:moveTo>
                  <a:lnTo>
                    <a:pt x="1755999" y="1213580"/>
                  </a:lnTo>
                  <a:lnTo>
                    <a:pt x="1755999" y="1368393"/>
                  </a:lnTo>
                  <a:lnTo>
                    <a:pt x="1761694" y="1410067"/>
                  </a:lnTo>
                  <a:lnTo>
                    <a:pt x="1777177" y="1431655"/>
                  </a:lnTo>
                  <a:lnTo>
                    <a:pt x="1800041" y="1432026"/>
                  </a:lnTo>
                  <a:lnTo>
                    <a:pt x="1827881" y="1410049"/>
                  </a:lnTo>
                  <a:lnTo>
                    <a:pt x="1996704" y="121358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68" y="1363466"/>
              <a:ext cx="2383790" cy="1544320"/>
            </a:xfrm>
            <a:custGeom>
              <a:avLst/>
              <a:gdLst/>
              <a:ahLst/>
              <a:cxnLst/>
              <a:rect l="l" t="t" r="r" b="b"/>
              <a:pathLst>
                <a:path w="2383790" h="1544320">
                  <a:moveTo>
                    <a:pt x="1800041" y="0"/>
                  </a:moveTo>
                  <a:lnTo>
                    <a:pt x="1777177" y="371"/>
                  </a:lnTo>
                  <a:lnTo>
                    <a:pt x="1761692" y="21976"/>
                  </a:lnTo>
                  <a:lnTo>
                    <a:pt x="1755999" y="63632"/>
                  </a:lnTo>
                  <a:lnTo>
                    <a:pt x="1755999" y="236479"/>
                  </a:lnTo>
                  <a:lnTo>
                    <a:pt x="215731" y="236479"/>
                  </a:lnTo>
                  <a:lnTo>
                    <a:pt x="172496" y="242151"/>
                  </a:lnTo>
                  <a:lnTo>
                    <a:pt x="132115" y="258399"/>
                  </a:lnTo>
                  <a:lnTo>
                    <a:pt x="95484" y="284070"/>
                  </a:lnTo>
                  <a:lnTo>
                    <a:pt x="63502" y="318013"/>
                  </a:lnTo>
                  <a:lnTo>
                    <a:pt x="37066" y="359077"/>
                  </a:lnTo>
                  <a:lnTo>
                    <a:pt x="17071" y="406108"/>
                  </a:lnTo>
                  <a:lnTo>
                    <a:pt x="4417" y="457955"/>
                  </a:lnTo>
                  <a:lnTo>
                    <a:pt x="0" y="513466"/>
                  </a:lnTo>
                  <a:lnTo>
                    <a:pt x="36" y="943191"/>
                  </a:lnTo>
                  <a:lnTo>
                    <a:pt x="289" y="949902"/>
                  </a:lnTo>
                  <a:lnTo>
                    <a:pt x="978" y="956613"/>
                  </a:lnTo>
                  <a:lnTo>
                    <a:pt x="2319" y="963300"/>
                  </a:lnTo>
                  <a:lnTo>
                    <a:pt x="0" y="963300"/>
                  </a:lnTo>
                  <a:lnTo>
                    <a:pt x="0" y="1544198"/>
                  </a:lnTo>
                  <a:lnTo>
                    <a:pt x="6038" y="1490036"/>
                  </a:lnTo>
                  <a:lnTo>
                    <a:pt x="18242" y="1438847"/>
                  </a:lnTo>
                  <a:lnTo>
                    <a:pt x="36096" y="1391275"/>
                  </a:lnTo>
                  <a:lnTo>
                    <a:pt x="59087" y="1347962"/>
                  </a:lnTo>
                  <a:lnTo>
                    <a:pt x="86699" y="1309550"/>
                  </a:lnTo>
                  <a:lnTo>
                    <a:pt x="118416" y="1276682"/>
                  </a:lnTo>
                  <a:lnTo>
                    <a:pt x="153724" y="1249999"/>
                  </a:lnTo>
                  <a:lnTo>
                    <a:pt x="192108" y="1230145"/>
                  </a:lnTo>
                  <a:lnTo>
                    <a:pt x="233052" y="1217761"/>
                  </a:lnTo>
                  <a:lnTo>
                    <a:pt x="276043" y="1213490"/>
                  </a:lnTo>
                  <a:lnTo>
                    <a:pt x="1996673" y="1213490"/>
                  </a:lnTo>
                  <a:lnTo>
                    <a:pt x="2352137" y="799470"/>
                  </a:lnTo>
                  <a:lnTo>
                    <a:pt x="2375640" y="760823"/>
                  </a:lnTo>
                  <a:lnTo>
                    <a:pt x="2383475" y="716031"/>
                  </a:lnTo>
                  <a:lnTo>
                    <a:pt x="2375640" y="671240"/>
                  </a:lnTo>
                  <a:lnTo>
                    <a:pt x="2352137" y="632592"/>
                  </a:lnTo>
                  <a:lnTo>
                    <a:pt x="1827859" y="21959"/>
                  </a:lnTo>
                  <a:lnTo>
                    <a:pt x="1800041" y="0"/>
                  </a:lnTo>
                  <a:close/>
                </a:path>
                <a:path w="2383790" h="1544320">
                  <a:moveTo>
                    <a:pt x="1996673" y="1213490"/>
                  </a:moveTo>
                  <a:lnTo>
                    <a:pt x="1755999" y="1213490"/>
                  </a:lnTo>
                  <a:lnTo>
                    <a:pt x="1755999" y="1368430"/>
                  </a:lnTo>
                  <a:lnTo>
                    <a:pt x="1761694" y="1410104"/>
                  </a:lnTo>
                  <a:lnTo>
                    <a:pt x="1777177" y="1431692"/>
                  </a:lnTo>
                  <a:lnTo>
                    <a:pt x="1800041" y="1432063"/>
                  </a:lnTo>
                  <a:lnTo>
                    <a:pt x="1827881" y="1410086"/>
                  </a:lnTo>
                  <a:lnTo>
                    <a:pt x="1996673" y="121349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1937" y="1863978"/>
            <a:ext cx="1343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2400" b="1" spc="-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b="1" spc="-160" dirty="0">
                <a:solidFill>
                  <a:srgbClr val="006FC0"/>
                </a:solidFill>
                <a:latin typeface="Cambria"/>
                <a:cs typeface="Cambria"/>
              </a:rPr>
              <a:t>МОДУЛЬ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3887470" y="1944141"/>
            <a:ext cx="5024120" cy="3913875"/>
          </a:xfrm>
          <a:prstGeom prst="rect">
            <a:avLst/>
          </a:prstGeom>
        </p:spPr>
        <p:txBody>
          <a:bodyPr vert="horz" wrap="square" lIns="0" tIns="226043" rIns="0" bIns="0" rtlCol="0">
            <a:spAutoFit/>
          </a:bodyPr>
          <a:lstStyle/>
          <a:p>
            <a:pPr marL="39370" marR="817244" indent="292100">
              <a:lnSpc>
                <a:spcPct val="100000"/>
              </a:lnSpc>
              <a:spcBef>
                <a:spcPts val="13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Основная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sz="1450" i="1" dirty="0">
                <a:latin typeface="Times New Roman" pitchFamily="18" charset="0"/>
                <a:cs typeface="Times New Roman" pitchFamily="18" charset="0"/>
              </a:rPr>
              <a:t>первого</a:t>
            </a:r>
            <a:r>
              <a:rPr sz="1450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50" i="1" spc="-20" dirty="0">
                <a:latin typeface="Times New Roman" pitchFamily="18" charset="0"/>
                <a:cs typeface="Times New Roman" pitchFamily="18" charset="0"/>
              </a:rPr>
              <a:t>модуля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научить дошкольников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составлять,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понимать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выполнять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линейный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набор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инструкций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сформировать представление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о программном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управлении.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pPr marL="252095">
              <a:lnSpc>
                <a:spcPts val="1670"/>
              </a:lnSpc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этого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модуля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происходит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знакомство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pPr marL="39370">
              <a:lnSpc>
                <a:spcPct val="100000"/>
              </a:lnSpc>
            </a:pPr>
            <a:r>
              <a:rPr sz="1400" spc="-10" dirty="0"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понятиями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«алгоритм»,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«линейный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pPr marL="39370">
              <a:lnSpc>
                <a:spcPct val="100000"/>
              </a:lnSpc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алгоритм»,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происходит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освоение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кодов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программирования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pPr marL="39370">
              <a:lnSpc>
                <a:spcPct val="100000"/>
              </a:lnSpc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базовом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уровне: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«шаг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вперед»,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«поворот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направо»,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pPr marL="39370">
              <a:lnSpc>
                <a:spcPct val="100000"/>
              </a:lnSpc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«поворот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налево».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pPr marL="39370" marR="163195" indent="292100">
              <a:lnSpc>
                <a:spcPts val="1680"/>
              </a:lnSpc>
              <a:spcBef>
                <a:spcPts val="5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качестве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подготовительных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упражнений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введению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понятия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«линейный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алгоритм»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используются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50" i="1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sz="1450" i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50" i="1" spc="-25" dirty="0">
                <a:latin typeface="Times New Roman" pitchFamily="18" charset="0"/>
                <a:cs typeface="Times New Roman" pitchFamily="18" charset="0"/>
              </a:rPr>
              <a:t>на</a:t>
            </a:r>
            <a:endParaRPr sz="1450">
              <a:latin typeface="Times New Roman" pitchFamily="18" charset="0"/>
              <a:cs typeface="Times New Roman" pitchFamily="18" charset="0"/>
            </a:endParaRPr>
          </a:p>
          <a:p>
            <a:pPr marL="39370" marR="176530">
              <a:lnSpc>
                <a:spcPts val="1680"/>
              </a:lnSpc>
            </a:pPr>
            <a:r>
              <a:rPr sz="1450" i="1" spc="-35" dirty="0">
                <a:latin typeface="Times New Roman" pitchFamily="18" charset="0"/>
                <a:cs typeface="Times New Roman" pitchFamily="18" charset="0"/>
              </a:rPr>
              <a:t>выстраивание</a:t>
            </a:r>
            <a:r>
              <a:rPr sz="145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50" i="1" spc="-55" dirty="0">
                <a:latin typeface="Times New Roman" pitchFamily="18" charset="0"/>
                <a:cs typeface="Times New Roman" pitchFamily="18" charset="0"/>
              </a:rPr>
              <a:t>последовательности</a:t>
            </a:r>
            <a:r>
              <a:rPr sz="145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50" i="1" spc="-45" dirty="0">
                <a:latin typeface="Times New Roman" pitchFamily="18" charset="0"/>
                <a:cs typeface="Times New Roman" pitchFamily="18" charset="0"/>
              </a:rPr>
              <a:t>событий</a:t>
            </a:r>
            <a:r>
              <a:rPr sz="1450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(составление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алгоритмов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«Выращиваем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цветок»,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«Собираемся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на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pPr marL="39370">
              <a:lnSpc>
                <a:spcPts val="1625"/>
              </a:lnSpc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прогулку»,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«Кормим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рыбок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аквариуме»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др.).</a:t>
            </a:r>
            <a:r>
              <a:rPr sz="1400" spc="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Ребятам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pPr marL="39370">
              <a:lnSpc>
                <a:spcPct val="100000"/>
              </a:lnSpc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предлагается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расставить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цифры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пиктограммами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в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pPr marL="39370" marR="5080">
              <a:lnSpc>
                <a:spcPct val="100000"/>
              </a:lnSpc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правильной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последовательностью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действий,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либо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соединить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линиями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img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0"/>
            <a:ext cx="3657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0" y="0"/>
            <a:ext cx="9144000" cy="1471295"/>
            <a:chOff x="0" y="0"/>
            <a:chExt cx="9144000" cy="147129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945005" cy="1471295"/>
            </a:xfrm>
            <a:custGeom>
              <a:avLst/>
              <a:gdLst/>
              <a:ahLst/>
              <a:cxnLst/>
              <a:rect l="l" t="t" r="r" b="b"/>
              <a:pathLst>
                <a:path w="1945005" h="1471295">
                  <a:moveTo>
                    <a:pt x="0" y="1470914"/>
                  </a:moveTo>
                  <a:lnTo>
                    <a:pt x="1944751" y="1470914"/>
                  </a:lnTo>
                  <a:lnTo>
                    <a:pt x="1944751" y="0"/>
                  </a:lnTo>
                  <a:lnTo>
                    <a:pt x="0" y="0"/>
                  </a:lnTo>
                  <a:lnTo>
                    <a:pt x="0" y="1470914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3245"/>
              <a:ext cx="9144000" cy="9576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0825" y="676401"/>
              <a:ext cx="8245475" cy="538480"/>
            </a:xfrm>
            <a:custGeom>
              <a:avLst/>
              <a:gdLst/>
              <a:ahLst/>
              <a:cxnLst/>
              <a:rect l="l" t="t" r="r" b="b"/>
              <a:pathLst>
                <a:path w="8245475" h="538480">
                  <a:moveTo>
                    <a:pt x="8245221" y="0"/>
                  </a:moveTo>
                  <a:lnTo>
                    <a:pt x="8245221" y="509905"/>
                  </a:lnTo>
                </a:path>
                <a:path w="8245475" h="538480">
                  <a:moveTo>
                    <a:pt x="0" y="28321"/>
                  </a:moveTo>
                  <a:lnTo>
                    <a:pt x="0" y="53809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1640" y="777366"/>
            <a:ext cx="258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МОДУЛИ</a:t>
            </a:r>
            <a:r>
              <a:rPr spc="-60" dirty="0"/>
              <a:t> </a:t>
            </a:r>
            <a:r>
              <a:rPr spc="-110" dirty="0"/>
              <a:t>В</a:t>
            </a:r>
            <a:r>
              <a:rPr spc="-10" dirty="0"/>
              <a:t> </a:t>
            </a:r>
            <a:r>
              <a:rPr spc="-110" dirty="0"/>
              <a:t>РАБОТЕ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2668" y="1363466"/>
            <a:ext cx="2383790" cy="1579245"/>
            <a:chOff x="32668" y="1363466"/>
            <a:chExt cx="2383790" cy="1579245"/>
          </a:xfrm>
        </p:grpSpPr>
        <p:sp>
          <p:nvSpPr>
            <p:cNvPr id="11" name="object 11"/>
            <p:cNvSpPr/>
            <p:nvPr/>
          </p:nvSpPr>
          <p:spPr>
            <a:xfrm>
              <a:off x="32668" y="1398555"/>
              <a:ext cx="2383790" cy="1544320"/>
            </a:xfrm>
            <a:custGeom>
              <a:avLst/>
              <a:gdLst/>
              <a:ahLst/>
              <a:cxnLst/>
              <a:rect l="l" t="t" r="r" b="b"/>
              <a:pathLst>
                <a:path w="2383790" h="1544320">
                  <a:moveTo>
                    <a:pt x="1800041" y="0"/>
                  </a:moveTo>
                  <a:lnTo>
                    <a:pt x="1777177" y="508"/>
                  </a:lnTo>
                  <a:lnTo>
                    <a:pt x="1761694" y="22780"/>
                  </a:lnTo>
                  <a:lnTo>
                    <a:pt x="1755999" y="64865"/>
                  </a:lnTo>
                  <a:lnTo>
                    <a:pt x="1755999" y="237458"/>
                  </a:lnTo>
                  <a:lnTo>
                    <a:pt x="215731" y="237458"/>
                  </a:lnTo>
                  <a:lnTo>
                    <a:pt x="172496" y="243124"/>
                  </a:lnTo>
                  <a:lnTo>
                    <a:pt x="132115" y="259355"/>
                  </a:lnTo>
                  <a:lnTo>
                    <a:pt x="95484" y="285002"/>
                  </a:lnTo>
                  <a:lnTo>
                    <a:pt x="63502" y="318912"/>
                  </a:lnTo>
                  <a:lnTo>
                    <a:pt x="37066" y="359937"/>
                  </a:lnTo>
                  <a:lnTo>
                    <a:pt x="17071" y="406925"/>
                  </a:lnTo>
                  <a:lnTo>
                    <a:pt x="4417" y="458727"/>
                  </a:lnTo>
                  <a:lnTo>
                    <a:pt x="0" y="514191"/>
                  </a:lnTo>
                  <a:lnTo>
                    <a:pt x="36" y="943534"/>
                  </a:lnTo>
                  <a:lnTo>
                    <a:pt x="289" y="950245"/>
                  </a:lnTo>
                  <a:lnTo>
                    <a:pt x="978" y="956956"/>
                  </a:lnTo>
                  <a:lnTo>
                    <a:pt x="2319" y="963644"/>
                  </a:lnTo>
                  <a:lnTo>
                    <a:pt x="0" y="963644"/>
                  </a:lnTo>
                  <a:lnTo>
                    <a:pt x="0" y="1544034"/>
                  </a:lnTo>
                  <a:lnTo>
                    <a:pt x="6038" y="1489940"/>
                  </a:lnTo>
                  <a:lnTo>
                    <a:pt x="18242" y="1438807"/>
                  </a:lnTo>
                  <a:lnTo>
                    <a:pt x="36096" y="1391278"/>
                  </a:lnTo>
                  <a:lnTo>
                    <a:pt x="59087" y="1347997"/>
                  </a:lnTo>
                  <a:lnTo>
                    <a:pt x="86699" y="1309608"/>
                  </a:lnTo>
                  <a:lnTo>
                    <a:pt x="118416" y="1276755"/>
                  </a:lnTo>
                  <a:lnTo>
                    <a:pt x="153724" y="1250081"/>
                  </a:lnTo>
                  <a:lnTo>
                    <a:pt x="192108" y="1230232"/>
                  </a:lnTo>
                  <a:lnTo>
                    <a:pt x="233052" y="1217850"/>
                  </a:lnTo>
                  <a:lnTo>
                    <a:pt x="276043" y="1213580"/>
                  </a:lnTo>
                  <a:lnTo>
                    <a:pt x="1996704" y="1213580"/>
                  </a:lnTo>
                  <a:lnTo>
                    <a:pt x="2352137" y="799941"/>
                  </a:lnTo>
                  <a:lnTo>
                    <a:pt x="2375640" y="760083"/>
                  </a:lnTo>
                  <a:lnTo>
                    <a:pt x="2383475" y="715486"/>
                  </a:lnTo>
                  <a:lnTo>
                    <a:pt x="2375640" y="671460"/>
                  </a:lnTo>
                  <a:lnTo>
                    <a:pt x="2352137" y="633317"/>
                  </a:lnTo>
                  <a:lnTo>
                    <a:pt x="1827881" y="23209"/>
                  </a:lnTo>
                  <a:lnTo>
                    <a:pt x="1800041" y="0"/>
                  </a:lnTo>
                  <a:close/>
                </a:path>
                <a:path w="2383790" h="1544320">
                  <a:moveTo>
                    <a:pt x="1996704" y="1213580"/>
                  </a:moveTo>
                  <a:lnTo>
                    <a:pt x="1755999" y="1213580"/>
                  </a:lnTo>
                  <a:lnTo>
                    <a:pt x="1755999" y="1368393"/>
                  </a:lnTo>
                  <a:lnTo>
                    <a:pt x="1761694" y="1410067"/>
                  </a:lnTo>
                  <a:lnTo>
                    <a:pt x="1777177" y="1431655"/>
                  </a:lnTo>
                  <a:lnTo>
                    <a:pt x="1800041" y="1432026"/>
                  </a:lnTo>
                  <a:lnTo>
                    <a:pt x="1827881" y="1410049"/>
                  </a:lnTo>
                  <a:lnTo>
                    <a:pt x="1996704" y="121358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68" y="1363466"/>
              <a:ext cx="2383790" cy="1544320"/>
            </a:xfrm>
            <a:custGeom>
              <a:avLst/>
              <a:gdLst/>
              <a:ahLst/>
              <a:cxnLst/>
              <a:rect l="l" t="t" r="r" b="b"/>
              <a:pathLst>
                <a:path w="2383790" h="1544320">
                  <a:moveTo>
                    <a:pt x="1800041" y="0"/>
                  </a:moveTo>
                  <a:lnTo>
                    <a:pt x="1777177" y="371"/>
                  </a:lnTo>
                  <a:lnTo>
                    <a:pt x="1761692" y="21976"/>
                  </a:lnTo>
                  <a:lnTo>
                    <a:pt x="1755999" y="63632"/>
                  </a:lnTo>
                  <a:lnTo>
                    <a:pt x="1755999" y="236479"/>
                  </a:lnTo>
                  <a:lnTo>
                    <a:pt x="215731" y="236479"/>
                  </a:lnTo>
                  <a:lnTo>
                    <a:pt x="172496" y="242151"/>
                  </a:lnTo>
                  <a:lnTo>
                    <a:pt x="132115" y="258399"/>
                  </a:lnTo>
                  <a:lnTo>
                    <a:pt x="95484" y="284070"/>
                  </a:lnTo>
                  <a:lnTo>
                    <a:pt x="63502" y="318013"/>
                  </a:lnTo>
                  <a:lnTo>
                    <a:pt x="37066" y="359077"/>
                  </a:lnTo>
                  <a:lnTo>
                    <a:pt x="17071" y="406108"/>
                  </a:lnTo>
                  <a:lnTo>
                    <a:pt x="4417" y="457955"/>
                  </a:lnTo>
                  <a:lnTo>
                    <a:pt x="0" y="513466"/>
                  </a:lnTo>
                  <a:lnTo>
                    <a:pt x="36" y="943191"/>
                  </a:lnTo>
                  <a:lnTo>
                    <a:pt x="289" y="949902"/>
                  </a:lnTo>
                  <a:lnTo>
                    <a:pt x="978" y="956613"/>
                  </a:lnTo>
                  <a:lnTo>
                    <a:pt x="2319" y="963300"/>
                  </a:lnTo>
                  <a:lnTo>
                    <a:pt x="0" y="963300"/>
                  </a:lnTo>
                  <a:lnTo>
                    <a:pt x="0" y="1544198"/>
                  </a:lnTo>
                  <a:lnTo>
                    <a:pt x="6038" y="1490036"/>
                  </a:lnTo>
                  <a:lnTo>
                    <a:pt x="18242" y="1438847"/>
                  </a:lnTo>
                  <a:lnTo>
                    <a:pt x="36096" y="1391275"/>
                  </a:lnTo>
                  <a:lnTo>
                    <a:pt x="59087" y="1347962"/>
                  </a:lnTo>
                  <a:lnTo>
                    <a:pt x="86699" y="1309550"/>
                  </a:lnTo>
                  <a:lnTo>
                    <a:pt x="118416" y="1276682"/>
                  </a:lnTo>
                  <a:lnTo>
                    <a:pt x="153724" y="1249999"/>
                  </a:lnTo>
                  <a:lnTo>
                    <a:pt x="192108" y="1230145"/>
                  </a:lnTo>
                  <a:lnTo>
                    <a:pt x="233052" y="1217761"/>
                  </a:lnTo>
                  <a:lnTo>
                    <a:pt x="276043" y="1213490"/>
                  </a:lnTo>
                  <a:lnTo>
                    <a:pt x="1996673" y="1213490"/>
                  </a:lnTo>
                  <a:lnTo>
                    <a:pt x="2352137" y="799470"/>
                  </a:lnTo>
                  <a:lnTo>
                    <a:pt x="2375640" y="760823"/>
                  </a:lnTo>
                  <a:lnTo>
                    <a:pt x="2383475" y="716031"/>
                  </a:lnTo>
                  <a:lnTo>
                    <a:pt x="2375640" y="671240"/>
                  </a:lnTo>
                  <a:lnTo>
                    <a:pt x="2352137" y="632592"/>
                  </a:lnTo>
                  <a:lnTo>
                    <a:pt x="1827859" y="21959"/>
                  </a:lnTo>
                  <a:lnTo>
                    <a:pt x="1800041" y="0"/>
                  </a:lnTo>
                  <a:close/>
                </a:path>
                <a:path w="2383790" h="1544320">
                  <a:moveTo>
                    <a:pt x="1996673" y="1213490"/>
                  </a:moveTo>
                  <a:lnTo>
                    <a:pt x="1755999" y="1213490"/>
                  </a:lnTo>
                  <a:lnTo>
                    <a:pt x="1755999" y="1368430"/>
                  </a:lnTo>
                  <a:lnTo>
                    <a:pt x="1761694" y="1410104"/>
                  </a:lnTo>
                  <a:lnTo>
                    <a:pt x="1777177" y="1431692"/>
                  </a:lnTo>
                  <a:lnTo>
                    <a:pt x="1800041" y="1432063"/>
                  </a:lnTo>
                  <a:lnTo>
                    <a:pt x="1827881" y="1410086"/>
                  </a:lnTo>
                  <a:lnTo>
                    <a:pt x="1996673" y="121349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1937" y="1863978"/>
            <a:ext cx="1507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725" algn="l"/>
              </a:tabLst>
            </a:pPr>
            <a:r>
              <a:rPr sz="2400" b="1" spc="-25" dirty="0">
                <a:solidFill>
                  <a:srgbClr val="006FC0"/>
                </a:solidFill>
                <a:latin typeface="Cambria"/>
                <a:cs typeface="Cambria"/>
              </a:rPr>
              <a:t>II</a:t>
            </a:r>
            <a:r>
              <a:rPr sz="2400" b="1" dirty="0">
                <a:solidFill>
                  <a:srgbClr val="006FC0"/>
                </a:solidFill>
                <a:latin typeface="Cambria"/>
                <a:cs typeface="Cambria"/>
              </a:rPr>
              <a:t>	</a:t>
            </a:r>
            <a:r>
              <a:rPr sz="2400" b="1" spc="-165" dirty="0">
                <a:solidFill>
                  <a:srgbClr val="006FC0"/>
                </a:solidFill>
                <a:latin typeface="Cambria"/>
                <a:cs typeface="Cambria"/>
              </a:rPr>
              <a:t>МОДУЛЬ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5000" y="1783548"/>
            <a:ext cx="7121525" cy="225061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4800">
              <a:lnSpc>
                <a:spcPts val="1975"/>
              </a:lnSpc>
              <a:spcBef>
                <a:spcPts val="130"/>
              </a:spcBef>
            </a:pPr>
            <a:r>
              <a:rPr sz="1650" i="1" spc="-75" dirty="0">
                <a:solidFill>
                  <a:srgbClr val="006FC0"/>
                </a:solidFill>
                <a:latin typeface="Cambria"/>
                <a:cs typeface="Cambria"/>
              </a:rPr>
              <a:t>Второй</a:t>
            </a:r>
            <a:r>
              <a:rPr sz="1650" i="1" spc="-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50" i="1" spc="-10" dirty="0">
                <a:solidFill>
                  <a:srgbClr val="006FC0"/>
                </a:solidFill>
                <a:latin typeface="Cambria"/>
                <a:cs typeface="Cambria"/>
              </a:rPr>
              <a:t>модуль</a:t>
            </a:r>
            <a:r>
              <a:rPr sz="1650" i="1" spc="-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mbria Math"/>
                <a:cs typeface="Cambria Math"/>
              </a:rPr>
              <a:t>предполагает</a:t>
            </a:r>
            <a:r>
              <a:rPr sz="1600" spc="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mbria Math"/>
                <a:cs typeface="Cambria Math"/>
              </a:rPr>
              <a:t>знакомство</a:t>
            </a:r>
            <a:endParaRPr sz="1600">
              <a:latin typeface="Cambria Math"/>
              <a:cs typeface="Cambria Math"/>
            </a:endParaRPr>
          </a:p>
          <a:p>
            <a:pPr marL="12700">
              <a:lnSpc>
                <a:spcPts val="1914"/>
              </a:lnSpc>
            </a:pPr>
            <a:r>
              <a:rPr sz="1600" spc="-10" dirty="0">
                <a:solidFill>
                  <a:srgbClr val="006FC0"/>
                </a:solidFill>
                <a:latin typeface="Cambria Math"/>
                <a:cs typeface="Cambria Math"/>
              </a:rPr>
              <a:t>дошкольников</a:t>
            </a:r>
            <a:r>
              <a:rPr sz="1600" spc="2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с</a:t>
            </a:r>
            <a:r>
              <a:rPr sz="1600" spc="-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mbria Math"/>
                <a:cs typeface="Cambria Math"/>
              </a:rPr>
              <a:t>разветвленными</a:t>
            </a:r>
            <a:r>
              <a:rPr sz="1600" spc="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и</a:t>
            </a:r>
            <a:r>
              <a:rPr sz="1600" spc="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mbria Math"/>
                <a:cs typeface="Cambria Math"/>
              </a:rPr>
              <a:t>циклическими</a:t>
            </a:r>
            <a:endParaRPr sz="1600">
              <a:latin typeface="Cambria Math"/>
              <a:cs typeface="Cambria Math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006FC0"/>
                </a:solidFill>
                <a:latin typeface="Cambria Math"/>
                <a:cs typeface="Cambria Math"/>
              </a:rPr>
              <a:t>алгоритмами,понятиями«подпрограмма»,«кодирование»,« декодровании».</a:t>
            </a:r>
            <a:endParaRPr sz="1600">
              <a:latin typeface="Cambria Math"/>
              <a:cs typeface="Cambria Math"/>
            </a:endParaRPr>
          </a:p>
          <a:p>
            <a:pPr marL="12700" marR="25400" indent="101600">
              <a:lnSpc>
                <a:spcPts val="1920"/>
              </a:lnSpc>
              <a:spcBef>
                <a:spcPts val="65"/>
              </a:spcBef>
            </a:pPr>
            <a:r>
              <a:rPr sz="1600" spc="-10" dirty="0">
                <a:solidFill>
                  <a:srgbClr val="006FC0"/>
                </a:solidFill>
                <a:latin typeface="Cambria Math"/>
                <a:cs typeface="Cambria Math"/>
              </a:rPr>
              <a:t>Начинаем</a:t>
            </a:r>
            <a:r>
              <a:rPr sz="1600" spc="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знакомство</a:t>
            </a:r>
            <a:r>
              <a:rPr sz="1600" spc="-1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с</a:t>
            </a:r>
            <a:r>
              <a:rPr sz="1600" spc="-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50" i="1" spc="-35" dirty="0">
                <a:solidFill>
                  <a:srgbClr val="0070C0"/>
                </a:solidFill>
                <a:latin typeface="Cambria"/>
                <a:cs typeface="Cambria"/>
              </a:rPr>
              <a:t>разветвляющихся</a:t>
            </a:r>
            <a:r>
              <a:rPr sz="1650" i="1" spc="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650" i="1" spc="-55" dirty="0">
                <a:solidFill>
                  <a:srgbClr val="0070C0"/>
                </a:solidFill>
                <a:latin typeface="Cambria"/>
                <a:cs typeface="Cambria"/>
              </a:rPr>
              <a:t>алгоритмов</a:t>
            </a:r>
            <a:r>
              <a:rPr sz="1650" i="1" spc="-5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1650" i="1" spc="-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-50" dirty="0">
                <a:solidFill>
                  <a:srgbClr val="006FC0"/>
                </a:solidFill>
                <a:latin typeface="Cambria Math"/>
                <a:cs typeface="Cambria Math"/>
              </a:rPr>
              <a:t>в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которых</a:t>
            </a:r>
            <a:r>
              <a:rPr sz="1600" spc="-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проверяется</a:t>
            </a:r>
            <a:r>
              <a:rPr sz="1600" spc="-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mbria Math"/>
                <a:cs typeface="Cambria Math"/>
              </a:rPr>
              <a:t>некоторое</a:t>
            </a:r>
            <a:r>
              <a:rPr sz="1600" spc="-5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mbria Math"/>
                <a:cs typeface="Cambria Math"/>
              </a:rPr>
              <a:t>условие,</a:t>
            </a:r>
            <a:r>
              <a:rPr sz="16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при</a:t>
            </a:r>
            <a:r>
              <a:rPr sz="16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mbria Math"/>
                <a:cs typeface="Cambria Math"/>
              </a:rPr>
              <a:t>выполнении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которого</a:t>
            </a:r>
            <a:r>
              <a:rPr sz="1600" spc="-6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осуществляется</a:t>
            </a:r>
            <a:r>
              <a:rPr sz="1600" spc="-7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некоторая</a:t>
            </a:r>
            <a:r>
              <a:rPr sz="1600" spc="-6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mbria Math"/>
                <a:cs typeface="Cambria Math"/>
              </a:rPr>
              <a:t>последовательность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действий,</a:t>
            </a:r>
            <a:r>
              <a:rPr sz="1600" spc="-2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если</a:t>
            </a:r>
            <a:r>
              <a:rPr sz="1600" spc="-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условие</a:t>
            </a:r>
            <a:r>
              <a:rPr sz="16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не</a:t>
            </a:r>
            <a:r>
              <a:rPr sz="1600" spc="-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mbria Math"/>
                <a:cs typeface="Cambria Math"/>
              </a:rPr>
              <a:t>выполняется,</a:t>
            </a:r>
            <a:r>
              <a:rPr sz="16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то</a:t>
            </a:r>
            <a:r>
              <a:rPr sz="1600" spc="-5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другая</a:t>
            </a:r>
            <a:r>
              <a:rPr sz="1600">
                <a:solidFill>
                  <a:srgbClr val="006FC0"/>
                </a:solidFill>
                <a:latin typeface="Cambria Math"/>
                <a:cs typeface="Cambria Math"/>
              </a:rPr>
              <a:t>.</a:t>
            </a:r>
            <a:r>
              <a:rPr sz="1600" spc="-25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endParaRPr lang="ru-RU" sz="1600" spc="-25" dirty="0" smtClean="0">
              <a:solidFill>
                <a:srgbClr val="006FC0"/>
              </a:solidFill>
              <a:latin typeface="Cambria Math"/>
              <a:cs typeface="Cambria Math"/>
            </a:endParaRPr>
          </a:p>
          <a:p>
            <a:pPr marL="12700" marR="25400" indent="101600">
              <a:lnSpc>
                <a:spcPts val="1920"/>
              </a:lnSpc>
              <a:spcBef>
                <a:spcPts val="65"/>
              </a:spcBef>
            </a:pPr>
            <a:r>
              <a:rPr lang="ru-RU" sz="1600" spc="-40" dirty="0">
                <a:solidFill>
                  <a:srgbClr val="006FC0"/>
                </a:solidFill>
                <a:latin typeface="Cambria Math"/>
                <a:cs typeface="Cambria Math"/>
              </a:rPr>
              <a:t>В</a:t>
            </a:r>
            <a:r>
              <a:rPr sz="1600" spc="-40" smtClean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зависимости</a:t>
            </a:r>
            <a:r>
              <a:rPr sz="1600" spc="-1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от</a:t>
            </a:r>
            <a:r>
              <a:rPr sz="1600" spc="-5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ответа</a:t>
            </a:r>
            <a:r>
              <a:rPr sz="1600" spc="-4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на</a:t>
            </a:r>
            <a:r>
              <a:rPr sz="1600" spc="-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вопрос</a:t>
            </a:r>
            <a:r>
              <a:rPr sz="1600" spc="-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>
                <a:solidFill>
                  <a:srgbClr val="006FC0"/>
                </a:solidFill>
                <a:latin typeface="Cambria Math"/>
                <a:cs typeface="Cambria Math"/>
              </a:rPr>
              <a:t>условия</a:t>
            </a:r>
            <a:r>
              <a:rPr sz="1600" spc="-2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lang="ru-RU" sz="1600" spc="-25" dirty="0" smtClean="0">
                <a:solidFill>
                  <a:srgbClr val="006FC0"/>
                </a:solidFill>
                <a:latin typeface="Cambria Math"/>
                <a:cs typeface="Cambria Math"/>
              </a:rPr>
              <a:t>«ДА» или НЕТ вы</a:t>
            </a:r>
            <a:r>
              <a:rPr sz="1600" spc="-10" smtClean="0">
                <a:solidFill>
                  <a:srgbClr val="006FC0"/>
                </a:solidFill>
                <a:latin typeface="Cambria Math"/>
                <a:cs typeface="Cambria Math"/>
              </a:rPr>
              <a:t>полняется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одно</a:t>
            </a:r>
            <a:r>
              <a:rPr sz="1600" spc="-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или</a:t>
            </a:r>
            <a:r>
              <a:rPr sz="1600" spc="-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006FC0"/>
                </a:solidFill>
                <a:latin typeface="Cambria Math"/>
                <a:cs typeface="Cambria Math"/>
              </a:rPr>
              <a:t>другое</a:t>
            </a:r>
            <a:r>
              <a:rPr sz="1600" spc="-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mbria Math"/>
                <a:cs typeface="Cambria Math"/>
              </a:rPr>
              <a:t>действие.</a:t>
            </a:r>
            <a:endParaRPr sz="1600">
              <a:latin typeface="Cambria Math"/>
              <a:cs typeface="Cambria Math"/>
            </a:endParaRPr>
          </a:p>
        </p:txBody>
      </p:sp>
      <p:pic>
        <p:nvPicPr>
          <p:cNvPr id="15" name="Рисунок 14" descr="C:\Users\dodge durango\Desktop\Новая папка (6)\P10507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0386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184" y="3066308"/>
            <a:ext cx="3695700" cy="2635250"/>
            <a:chOff x="169184" y="3066308"/>
            <a:chExt cx="3695700" cy="2635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184" y="3066308"/>
              <a:ext cx="3695670" cy="26349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969" y="3224529"/>
              <a:ext cx="3180842" cy="212051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9144000" cy="1609090"/>
            <a:chOff x="0" y="0"/>
            <a:chExt cx="9144000" cy="160909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945005" cy="1609090"/>
            </a:xfrm>
            <a:custGeom>
              <a:avLst/>
              <a:gdLst/>
              <a:ahLst/>
              <a:cxnLst/>
              <a:rect l="l" t="t" r="r" b="b"/>
              <a:pathLst>
                <a:path w="1945005" h="1609090">
                  <a:moveTo>
                    <a:pt x="0" y="1608836"/>
                  </a:moveTo>
                  <a:lnTo>
                    <a:pt x="1944751" y="1608836"/>
                  </a:lnTo>
                  <a:lnTo>
                    <a:pt x="1944751" y="0"/>
                  </a:lnTo>
                  <a:lnTo>
                    <a:pt x="0" y="0"/>
                  </a:lnTo>
                  <a:lnTo>
                    <a:pt x="0" y="1608836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1167"/>
              <a:ext cx="9144000" cy="9576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0825" y="814450"/>
              <a:ext cx="8245475" cy="538480"/>
            </a:xfrm>
            <a:custGeom>
              <a:avLst/>
              <a:gdLst/>
              <a:ahLst/>
              <a:cxnLst/>
              <a:rect l="l" t="t" r="r" b="b"/>
              <a:pathLst>
                <a:path w="8245475" h="538480">
                  <a:moveTo>
                    <a:pt x="8245221" y="0"/>
                  </a:moveTo>
                  <a:lnTo>
                    <a:pt x="8245221" y="509904"/>
                  </a:lnTo>
                </a:path>
                <a:path w="8245475" h="538480">
                  <a:moveTo>
                    <a:pt x="0" y="28194"/>
                  </a:moveTo>
                  <a:lnTo>
                    <a:pt x="0" y="538099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1640" y="777366"/>
            <a:ext cx="258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МОДУЛИ</a:t>
            </a:r>
            <a:r>
              <a:rPr spc="-60" dirty="0"/>
              <a:t> </a:t>
            </a:r>
            <a:r>
              <a:rPr spc="-110" dirty="0"/>
              <a:t>В</a:t>
            </a:r>
            <a:r>
              <a:rPr spc="-10" dirty="0"/>
              <a:t> </a:t>
            </a:r>
            <a:r>
              <a:rPr spc="-110" dirty="0"/>
              <a:t>РАБОТЕ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2668" y="1363466"/>
            <a:ext cx="2383790" cy="1579245"/>
            <a:chOff x="32668" y="1363466"/>
            <a:chExt cx="2383790" cy="1579245"/>
          </a:xfrm>
        </p:grpSpPr>
        <p:sp>
          <p:nvSpPr>
            <p:cNvPr id="11" name="object 11"/>
            <p:cNvSpPr/>
            <p:nvPr/>
          </p:nvSpPr>
          <p:spPr>
            <a:xfrm>
              <a:off x="32668" y="1398555"/>
              <a:ext cx="2383790" cy="1544320"/>
            </a:xfrm>
            <a:custGeom>
              <a:avLst/>
              <a:gdLst/>
              <a:ahLst/>
              <a:cxnLst/>
              <a:rect l="l" t="t" r="r" b="b"/>
              <a:pathLst>
                <a:path w="2383790" h="1544320">
                  <a:moveTo>
                    <a:pt x="1800041" y="0"/>
                  </a:moveTo>
                  <a:lnTo>
                    <a:pt x="1777177" y="508"/>
                  </a:lnTo>
                  <a:lnTo>
                    <a:pt x="1761694" y="22780"/>
                  </a:lnTo>
                  <a:lnTo>
                    <a:pt x="1755999" y="64865"/>
                  </a:lnTo>
                  <a:lnTo>
                    <a:pt x="1755999" y="237458"/>
                  </a:lnTo>
                  <a:lnTo>
                    <a:pt x="215731" y="237458"/>
                  </a:lnTo>
                  <a:lnTo>
                    <a:pt x="172496" y="243124"/>
                  </a:lnTo>
                  <a:lnTo>
                    <a:pt x="132115" y="259355"/>
                  </a:lnTo>
                  <a:lnTo>
                    <a:pt x="95484" y="285002"/>
                  </a:lnTo>
                  <a:lnTo>
                    <a:pt x="63502" y="318912"/>
                  </a:lnTo>
                  <a:lnTo>
                    <a:pt x="37066" y="359937"/>
                  </a:lnTo>
                  <a:lnTo>
                    <a:pt x="17071" y="406925"/>
                  </a:lnTo>
                  <a:lnTo>
                    <a:pt x="4417" y="458727"/>
                  </a:lnTo>
                  <a:lnTo>
                    <a:pt x="0" y="514191"/>
                  </a:lnTo>
                  <a:lnTo>
                    <a:pt x="36" y="943534"/>
                  </a:lnTo>
                  <a:lnTo>
                    <a:pt x="289" y="950245"/>
                  </a:lnTo>
                  <a:lnTo>
                    <a:pt x="978" y="956956"/>
                  </a:lnTo>
                  <a:lnTo>
                    <a:pt x="2319" y="963644"/>
                  </a:lnTo>
                  <a:lnTo>
                    <a:pt x="0" y="963644"/>
                  </a:lnTo>
                  <a:lnTo>
                    <a:pt x="0" y="1544034"/>
                  </a:lnTo>
                  <a:lnTo>
                    <a:pt x="6038" y="1489940"/>
                  </a:lnTo>
                  <a:lnTo>
                    <a:pt x="18242" y="1438807"/>
                  </a:lnTo>
                  <a:lnTo>
                    <a:pt x="36096" y="1391278"/>
                  </a:lnTo>
                  <a:lnTo>
                    <a:pt x="59087" y="1347997"/>
                  </a:lnTo>
                  <a:lnTo>
                    <a:pt x="86699" y="1309608"/>
                  </a:lnTo>
                  <a:lnTo>
                    <a:pt x="118416" y="1276755"/>
                  </a:lnTo>
                  <a:lnTo>
                    <a:pt x="153724" y="1250081"/>
                  </a:lnTo>
                  <a:lnTo>
                    <a:pt x="192108" y="1230232"/>
                  </a:lnTo>
                  <a:lnTo>
                    <a:pt x="233052" y="1217850"/>
                  </a:lnTo>
                  <a:lnTo>
                    <a:pt x="276043" y="1213580"/>
                  </a:lnTo>
                  <a:lnTo>
                    <a:pt x="1996704" y="1213580"/>
                  </a:lnTo>
                  <a:lnTo>
                    <a:pt x="2352137" y="799941"/>
                  </a:lnTo>
                  <a:lnTo>
                    <a:pt x="2375640" y="760083"/>
                  </a:lnTo>
                  <a:lnTo>
                    <a:pt x="2383475" y="715486"/>
                  </a:lnTo>
                  <a:lnTo>
                    <a:pt x="2375640" y="671460"/>
                  </a:lnTo>
                  <a:lnTo>
                    <a:pt x="2352137" y="633317"/>
                  </a:lnTo>
                  <a:lnTo>
                    <a:pt x="1827881" y="23209"/>
                  </a:lnTo>
                  <a:lnTo>
                    <a:pt x="1800041" y="0"/>
                  </a:lnTo>
                  <a:close/>
                </a:path>
                <a:path w="2383790" h="1544320">
                  <a:moveTo>
                    <a:pt x="1996704" y="1213580"/>
                  </a:moveTo>
                  <a:lnTo>
                    <a:pt x="1755999" y="1213580"/>
                  </a:lnTo>
                  <a:lnTo>
                    <a:pt x="1755999" y="1368393"/>
                  </a:lnTo>
                  <a:lnTo>
                    <a:pt x="1761694" y="1410067"/>
                  </a:lnTo>
                  <a:lnTo>
                    <a:pt x="1777177" y="1431655"/>
                  </a:lnTo>
                  <a:lnTo>
                    <a:pt x="1800041" y="1432026"/>
                  </a:lnTo>
                  <a:lnTo>
                    <a:pt x="1827881" y="1410049"/>
                  </a:lnTo>
                  <a:lnTo>
                    <a:pt x="1996704" y="121358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68" y="1363466"/>
              <a:ext cx="2383790" cy="1544320"/>
            </a:xfrm>
            <a:custGeom>
              <a:avLst/>
              <a:gdLst/>
              <a:ahLst/>
              <a:cxnLst/>
              <a:rect l="l" t="t" r="r" b="b"/>
              <a:pathLst>
                <a:path w="2383790" h="1544320">
                  <a:moveTo>
                    <a:pt x="1800041" y="0"/>
                  </a:moveTo>
                  <a:lnTo>
                    <a:pt x="1777177" y="371"/>
                  </a:lnTo>
                  <a:lnTo>
                    <a:pt x="1761692" y="21976"/>
                  </a:lnTo>
                  <a:lnTo>
                    <a:pt x="1755999" y="63632"/>
                  </a:lnTo>
                  <a:lnTo>
                    <a:pt x="1755999" y="236479"/>
                  </a:lnTo>
                  <a:lnTo>
                    <a:pt x="215731" y="236479"/>
                  </a:lnTo>
                  <a:lnTo>
                    <a:pt x="172496" y="242151"/>
                  </a:lnTo>
                  <a:lnTo>
                    <a:pt x="132115" y="258399"/>
                  </a:lnTo>
                  <a:lnTo>
                    <a:pt x="95484" y="284070"/>
                  </a:lnTo>
                  <a:lnTo>
                    <a:pt x="63502" y="318013"/>
                  </a:lnTo>
                  <a:lnTo>
                    <a:pt x="37066" y="359077"/>
                  </a:lnTo>
                  <a:lnTo>
                    <a:pt x="17071" y="406108"/>
                  </a:lnTo>
                  <a:lnTo>
                    <a:pt x="4417" y="457955"/>
                  </a:lnTo>
                  <a:lnTo>
                    <a:pt x="0" y="513466"/>
                  </a:lnTo>
                  <a:lnTo>
                    <a:pt x="36" y="943191"/>
                  </a:lnTo>
                  <a:lnTo>
                    <a:pt x="289" y="949902"/>
                  </a:lnTo>
                  <a:lnTo>
                    <a:pt x="978" y="956613"/>
                  </a:lnTo>
                  <a:lnTo>
                    <a:pt x="2319" y="963300"/>
                  </a:lnTo>
                  <a:lnTo>
                    <a:pt x="0" y="963300"/>
                  </a:lnTo>
                  <a:lnTo>
                    <a:pt x="0" y="1544198"/>
                  </a:lnTo>
                  <a:lnTo>
                    <a:pt x="6038" y="1490036"/>
                  </a:lnTo>
                  <a:lnTo>
                    <a:pt x="18242" y="1438847"/>
                  </a:lnTo>
                  <a:lnTo>
                    <a:pt x="36096" y="1391275"/>
                  </a:lnTo>
                  <a:lnTo>
                    <a:pt x="59087" y="1347962"/>
                  </a:lnTo>
                  <a:lnTo>
                    <a:pt x="86699" y="1309550"/>
                  </a:lnTo>
                  <a:lnTo>
                    <a:pt x="118416" y="1276682"/>
                  </a:lnTo>
                  <a:lnTo>
                    <a:pt x="153724" y="1249999"/>
                  </a:lnTo>
                  <a:lnTo>
                    <a:pt x="192108" y="1230145"/>
                  </a:lnTo>
                  <a:lnTo>
                    <a:pt x="233052" y="1217761"/>
                  </a:lnTo>
                  <a:lnTo>
                    <a:pt x="276043" y="1213490"/>
                  </a:lnTo>
                  <a:lnTo>
                    <a:pt x="1996673" y="1213490"/>
                  </a:lnTo>
                  <a:lnTo>
                    <a:pt x="2352137" y="799470"/>
                  </a:lnTo>
                  <a:lnTo>
                    <a:pt x="2375640" y="760823"/>
                  </a:lnTo>
                  <a:lnTo>
                    <a:pt x="2383475" y="716031"/>
                  </a:lnTo>
                  <a:lnTo>
                    <a:pt x="2375640" y="671240"/>
                  </a:lnTo>
                  <a:lnTo>
                    <a:pt x="2352137" y="632592"/>
                  </a:lnTo>
                  <a:lnTo>
                    <a:pt x="1827859" y="21959"/>
                  </a:lnTo>
                  <a:lnTo>
                    <a:pt x="1800041" y="0"/>
                  </a:lnTo>
                  <a:close/>
                </a:path>
                <a:path w="2383790" h="1544320">
                  <a:moveTo>
                    <a:pt x="1996673" y="1213490"/>
                  </a:moveTo>
                  <a:lnTo>
                    <a:pt x="1755999" y="1213490"/>
                  </a:lnTo>
                  <a:lnTo>
                    <a:pt x="1755999" y="1368430"/>
                  </a:lnTo>
                  <a:lnTo>
                    <a:pt x="1761694" y="1410104"/>
                  </a:lnTo>
                  <a:lnTo>
                    <a:pt x="1777177" y="1431692"/>
                  </a:lnTo>
                  <a:lnTo>
                    <a:pt x="1800041" y="1432063"/>
                  </a:lnTo>
                  <a:lnTo>
                    <a:pt x="1827881" y="1410086"/>
                  </a:lnTo>
                  <a:lnTo>
                    <a:pt x="1996673" y="121349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1937" y="1863978"/>
            <a:ext cx="160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245" algn="l"/>
              </a:tabLst>
            </a:pPr>
            <a:r>
              <a:rPr sz="2400" b="1" spc="-25" dirty="0">
                <a:solidFill>
                  <a:srgbClr val="006FC0"/>
                </a:solidFill>
                <a:latin typeface="Cambria"/>
                <a:cs typeface="Cambria"/>
              </a:rPr>
              <a:t>III</a:t>
            </a:r>
            <a:r>
              <a:rPr sz="2400" b="1" dirty="0">
                <a:solidFill>
                  <a:srgbClr val="006FC0"/>
                </a:solidFill>
                <a:latin typeface="Cambria"/>
                <a:cs typeface="Cambria"/>
              </a:rPr>
              <a:t>	</a:t>
            </a:r>
            <a:r>
              <a:rPr sz="2400" b="1" spc="-165" dirty="0">
                <a:solidFill>
                  <a:srgbClr val="006FC0"/>
                </a:solidFill>
                <a:latin typeface="Cambria"/>
                <a:cs typeface="Cambria"/>
              </a:rPr>
              <a:t>МОДУЛЬ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119880" y="1905000"/>
            <a:ext cx="5024120" cy="4789132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265"/>
              </a:spcBef>
            </a:pPr>
            <a:r>
              <a:rPr i="1" smtClean="0">
                <a:latin typeface="Times New Roman"/>
                <a:cs typeface="Times New Roman"/>
              </a:rPr>
              <a:t>Третий</a:t>
            </a:r>
            <a:r>
              <a:rPr i="1" spc="-95" smtClean="0">
                <a:latin typeface="Times New Roman"/>
                <a:cs typeface="Times New Roman"/>
              </a:rPr>
              <a:t> </a:t>
            </a:r>
            <a:r>
              <a:rPr i="1" spc="-10" smtClean="0">
                <a:latin typeface="Times New Roman"/>
                <a:cs typeface="Times New Roman"/>
              </a:rPr>
              <a:t>модуль</a:t>
            </a:r>
            <a:r>
              <a:rPr i="1" spc="-70" smtClean="0">
                <a:latin typeface="Times New Roman"/>
                <a:cs typeface="Times New Roman"/>
              </a:rPr>
              <a:t> </a:t>
            </a:r>
            <a:r>
              <a:rPr dirty="0"/>
              <a:t>посвящен</a:t>
            </a:r>
            <a:r>
              <a:rPr spc="-55" dirty="0"/>
              <a:t> </a:t>
            </a:r>
            <a:r>
              <a:rPr dirty="0"/>
              <a:t>закреплению</a:t>
            </a:r>
            <a:r>
              <a:rPr spc="-35" dirty="0"/>
              <a:t> </a:t>
            </a:r>
            <a:r>
              <a:rPr spc="-50" dirty="0"/>
              <a:t>у</a:t>
            </a:r>
          </a:p>
          <a:p>
            <a:pPr marL="12700" marR="13970">
              <a:lnSpc>
                <a:spcPct val="100000"/>
              </a:lnSpc>
              <a:spcBef>
                <a:spcPts val="170"/>
              </a:spcBef>
            </a:pPr>
            <a:r>
              <a:rPr spc="-20" dirty="0"/>
              <a:t>дошкольников</a:t>
            </a:r>
            <a:r>
              <a:rPr spc="-10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/>
              <a:t>процессе</a:t>
            </a:r>
            <a:r>
              <a:rPr spc="20"/>
              <a:t> </a:t>
            </a:r>
            <a:r>
              <a:rPr spc="-10" smtClean="0"/>
              <a:t>образовательной</a:t>
            </a:r>
            <a:r>
              <a:rPr spc="10" smtClean="0"/>
              <a:t> </a:t>
            </a:r>
            <a:r>
              <a:rPr dirty="0"/>
              <a:t>и</a:t>
            </a:r>
            <a:r>
              <a:rPr spc="-10" dirty="0"/>
              <a:t> игровой </a:t>
            </a:r>
            <a:r>
              <a:rPr dirty="0"/>
              <a:t>деятельности</a:t>
            </a:r>
            <a:r>
              <a:rPr spc="-70" dirty="0"/>
              <a:t> </a:t>
            </a:r>
            <a:r>
              <a:rPr dirty="0"/>
              <a:t>приобретенных</a:t>
            </a:r>
            <a:r>
              <a:rPr spc="-60" dirty="0"/>
              <a:t> </a:t>
            </a:r>
            <a:r>
              <a:rPr/>
              <a:t>алгоритмических</a:t>
            </a:r>
            <a:r>
              <a:rPr spc="-60"/>
              <a:t> </a:t>
            </a:r>
            <a:r>
              <a:rPr smtClean="0"/>
              <a:t>умений</a:t>
            </a:r>
            <a:r>
              <a:rPr lang="ru-RU" dirty="0" smtClean="0"/>
              <a:t>.</a:t>
            </a:r>
            <a:r>
              <a:rPr spc="-55" smtClean="0"/>
              <a:t> </a:t>
            </a:r>
            <a:endParaRPr lang="ru-RU" spc="-55" dirty="0" smtClean="0"/>
          </a:p>
          <a:p>
            <a:pPr marL="12700" marR="13970">
              <a:lnSpc>
                <a:spcPct val="100000"/>
              </a:lnSpc>
              <a:spcBef>
                <a:spcPts val="170"/>
              </a:spcBef>
            </a:pPr>
            <a:endParaRPr lang="ru-RU" spc="-55" dirty="0" smtClean="0"/>
          </a:p>
          <a:p>
            <a:pPr marL="12700" marR="13970">
              <a:lnSpc>
                <a:spcPct val="100000"/>
              </a:lnSpc>
              <a:spcBef>
                <a:spcPts val="170"/>
              </a:spcBef>
            </a:pPr>
            <a:r>
              <a:rPr spc="-20" smtClean="0"/>
              <a:t> </a:t>
            </a:r>
            <a:r>
              <a:rPr dirty="0"/>
              <a:t>На</a:t>
            </a:r>
            <a:r>
              <a:rPr spc="-50" dirty="0"/>
              <a:t> </a:t>
            </a:r>
            <a:r>
              <a:rPr dirty="0"/>
              <a:t>данном</a:t>
            </a:r>
            <a:r>
              <a:rPr spc="-35" dirty="0"/>
              <a:t> </a:t>
            </a:r>
            <a:r>
              <a:rPr dirty="0"/>
              <a:t>этапе</a:t>
            </a:r>
            <a:r>
              <a:rPr spc="-45" dirty="0"/>
              <a:t> </a:t>
            </a:r>
            <a:r>
              <a:rPr dirty="0"/>
              <a:t>детям</a:t>
            </a:r>
            <a:r>
              <a:rPr spc="-50" dirty="0"/>
              <a:t> </a:t>
            </a:r>
            <a:r>
              <a:rPr spc="-10" dirty="0"/>
              <a:t>предлагаются </a:t>
            </a:r>
            <a:r>
              <a:rPr dirty="0"/>
              <a:t>творческие</a:t>
            </a:r>
            <a:r>
              <a:rPr spc="-60" dirty="0"/>
              <a:t> </a:t>
            </a:r>
            <a:r>
              <a:rPr dirty="0"/>
              <a:t>задания</a:t>
            </a:r>
            <a:r>
              <a:rPr spc="-45" dirty="0"/>
              <a:t> </a:t>
            </a:r>
            <a:r>
              <a:rPr spc="-10" dirty="0"/>
              <a:t>«Алгоритмы</a:t>
            </a:r>
            <a:r>
              <a:rPr spc="-35" dirty="0"/>
              <a:t> </a:t>
            </a:r>
            <a:r>
              <a:rPr spc="-10" dirty="0"/>
              <a:t>окружающего</a:t>
            </a:r>
            <a:r>
              <a:rPr spc="-40" dirty="0"/>
              <a:t> </a:t>
            </a:r>
            <a:r>
              <a:rPr spc="-10" dirty="0"/>
              <a:t>мира», </a:t>
            </a:r>
            <a:r>
              <a:rPr dirty="0"/>
              <a:t>при</a:t>
            </a:r>
            <a:r>
              <a:rPr spc="-45" dirty="0"/>
              <a:t> </a:t>
            </a:r>
            <a:r>
              <a:rPr dirty="0"/>
              <a:t>выполнении</a:t>
            </a:r>
            <a:r>
              <a:rPr spc="-15" dirty="0"/>
              <a:t> </a:t>
            </a:r>
            <a:r>
              <a:rPr spc="-20" dirty="0"/>
              <a:t>которых</a:t>
            </a:r>
            <a:r>
              <a:rPr spc="-50" dirty="0"/>
              <a:t> </a:t>
            </a:r>
            <a:r>
              <a:rPr dirty="0"/>
              <a:t>они</a:t>
            </a:r>
            <a:r>
              <a:rPr spc="-50" dirty="0"/>
              <a:t> </a:t>
            </a:r>
            <a:r>
              <a:rPr spc="-10" dirty="0"/>
              <a:t>самостоятельно</a:t>
            </a:r>
          </a:p>
          <a:p>
            <a:pPr marL="12700" marR="433705">
              <a:lnSpc>
                <a:spcPct val="100000"/>
              </a:lnSpc>
            </a:pPr>
            <a:r>
              <a:rPr dirty="0"/>
              <a:t>составляют</a:t>
            </a:r>
            <a:r>
              <a:rPr spc="-50" dirty="0"/>
              <a:t> </a:t>
            </a:r>
            <a:r>
              <a:rPr dirty="0"/>
              <a:t>алгоритмы,</a:t>
            </a:r>
            <a:r>
              <a:rPr spc="-60" dirty="0"/>
              <a:t> </a:t>
            </a:r>
            <a:r>
              <a:rPr spc="-10" dirty="0"/>
              <a:t>используя</a:t>
            </a:r>
            <a:r>
              <a:rPr spc="-55" dirty="0"/>
              <a:t> </a:t>
            </a:r>
            <a:r>
              <a:rPr dirty="0"/>
              <a:t>известные</a:t>
            </a:r>
            <a:r>
              <a:rPr spc="-50" dirty="0"/>
              <a:t> </a:t>
            </a:r>
            <a:r>
              <a:rPr spc="-10" dirty="0"/>
              <a:t>ранее последовательности</a:t>
            </a:r>
            <a:r>
              <a:rPr spc="5" dirty="0"/>
              <a:t> </a:t>
            </a:r>
            <a:r>
              <a:rPr dirty="0"/>
              <a:t>действий</a:t>
            </a:r>
            <a:r>
              <a:rPr spc="-20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spc="-10" dirty="0"/>
              <a:t>схемы,</a:t>
            </a:r>
            <a:r>
              <a:rPr spc="-30" dirty="0"/>
              <a:t> </a:t>
            </a:r>
            <a:r>
              <a:rPr dirty="0"/>
              <a:t>изменяя</a:t>
            </a:r>
            <a:r>
              <a:rPr spc="-5" dirty="0"/>
              <a:t> </a:t>
            </a:r>
            <a:r>
              <a:rPr dirty="0"/>
              <a:t>их</a:t>
            </a:r>
            <a:r>
              <a:rPr spc="-45" dirty="0"/>
              <a:t> </a:t>
            </a:r>
            <a:r>
              <a:rPr spc="-50" dirty="0"/>
              <a:t>в </a:t>
            </a:r>
            <a:r>
              <a:rPr dirty="0"/>
              <a:t>соответствии</a:t>
            </a:r>
            <a:r>
              <a:rPr spc="-60" dirty="0"/>
              <a:t> </a:t>
            </a:r>
            <a:r>
              <a:rPr dirty="0"/>
              <a:t>с</a:t>
            </a:r>
            <a:r>
              <a:rPr spc="-90" dirty="0"/>
              <a:t> </a:t>
            </a:r>
            <a:r>
              <a:rPr dirty="0"/>
              <a:t>ситуацией.</a:t>
            </a:r>
            <a:r>
              <a:rPr spc="-35" dirty="0"/>
              <a:t> </a:t>
            </a:r>
            <a:r>
              <a:rPr dirty="0"/>
              <a:t>Заметно</a:t>
            </a:r>
            <a:r>
              <a:rPr spc="-65" dirty="0"/>
              <a:t> </a:t>
            </a:r>
            <a:r>
              <a:rPr dirty="0"/>
              <a:t>увеличение</a:t>
            </a:r>
            <a:r>
              <a:rPr spc="-40" dirty="0"/>
              <a:t> </a:t>
            </a:r>
            <a:r>
              <a:rPr spc="-20" dirty="0"/>
              <a:t>доли </a:t>
            </a:r>
            <a:r>
              <a:rPr dirty="0"/>
              <a:t>самостоятельности</a:t>
            </a:r>
            <a:r>
              <a:rPr spc="-30" dirty="0"/>
              <a:t> </a:t>
            </a:r>
            <a:r>
              <a:rPr dirty="0"/>
              <a:t>ребенка</a:t>
            </a:r>
            <a:r>
              <a:rPr spc="-75" dirty="0"/>
              <a:t> </a:t>
            </a:r>
            <a:r>
              <a:rPr dirty="0"/>
              <a:t>по</a:t>
            </a:r>
            <a:r>
              <a:rPr spc="-70" dirty="0"/>
              <a:t> </a:t>
            </a:r>
            <a:r>
              <a:rPr dirty="0"/>
              <a:t>сравнению</a:t>
            </a:r>
            <a:r>
              <a:rPr spc="-40" dirty="0"/>
              <a:t> </a:t>
            </a:r>
            <a:r>
              <a:rPr spc="-50" dirty="0"/>
              <a:t>с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предыдущими</a:t>
            </a:r>
            <a:r>
              <a:rPr spc="-95" dirty="0"/>
              <a:t> </a:t>
            </a:r>
            <a:r>
              <a:rPr spc="-10" dirty="0"/>
              <a:t>модулями.</a:t>
            </a:r>
          </a:p>
          <a:p>
            <a:pPr marL="12700" marR="330835" indent="316865">
              <a:lnSpc>
                <a:spcPct val="100000"/>
              </a:lnSpc>
            </a:pPr>
            <a:r>
              <a:rPr dirty="0"/>
              <a:t>Чрезвычайно</a:t>
            </a:r>
            <a:r>
              <a:rPr spc="-35" dirty="0"/>
              <a:t> </a:t>
            </a:r>
            <a:r>
              <a:rPr dirty="0"/>
              <a:t>важно</a:t>
            </a:r>
            <a:r>
              <a:rPr spc="-50" dirty="0"/>
              <a:t> </a:t>
            </a:r>
            <a:r>
              <a:rPr spc="-10" dirty="0"/>
              <a:t>чередование</a:t>
            </a:r>
            <a:r>
              <a:rPr spc="-50" dirty="0"/>
              <a:t> </a:t>
            </a:r>
            <a:r>
              <a:rPr spc="-10" dirty="0"/>
              <a:t>индивидуальной интеллектуальной</a:t>
            </a:r>
            <a:r>
              <a:rPr dirty="0"/>
              <a:t> деятельности</a:t>
            </a:r>
            <a:r>
              <a:rPr spc="-1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dirty="0"/>
              <a:t>решению </a:t>
            </a:r>
            <a:r>
              <a:rPr spc="-10" dirty="0"/>
              <a:t>задач </a:t>
            </a:r>
            <a:r>
              <a:rPr spc="-20" dirty="0"/>
              <a:t>(прохождению</a:t>
            </a:r>
            <a:r>
              <a:rPr spc="-65" dirty="0"/>
              <a:t> </a:t>
            </a:r>
            <a:r>
              <a:rPr dirty="0"/>
              <a:t>уровней</a:t>
            </a:r>
            <a:r>
              <a:rPr spc="-45" dirty="0"/>
              <a:t> </a:t>
            </a:r>
            <a:r>
              <a:rPr spc="-10" dirty="0"/>
              <a:t>компьютерной</a:t>
            </a:r>
            <a:r>
              <a:rPr spc="-25" dirty="0"/>
              <a:t> </a:t>
            </a:r>
            <a:r>
              <a:rPr dirty="0"/>
              <a:t>игры)</a:t>
            </a:r>
            <a:r>
              <a:rPr spc="-40" dirty="0"/>
              <a:t> </a:t>
            </a:r>
            <a:r>
              <a:rPr spc="-50" dirty="0"/>
              <a:t>с</a:t>
            </a:r>
          </a:p>
          <a:p>
            <a:pPr marL="12700" marR="66675">
              <a:lnSpc>
                <a:spcPct val="100000"/>
              </a:lnSpc>
            </a:pPr>
            <a:r>
              <a:rPr spc="-10" dirty="0"/>
              <a:t>коллективными</a:t>
            </a:r>
            <a:r>
              <a:rPr spc="-25" dirty="0"/>
              <a:t> </a:t>
            </a:r>
            <a:r>
              <a:rPr dirty="0"/>
              <a:t>играми</a:t>
            </a:r>
            <a:r>
              <a:rPr spc="-4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dirty="0"/>
              <a:t>совместным</a:t>
            </a:r>
            <a:r>
              <a:rPr spc="-40" dirty="0"/>
              <a:t> </a:t>
            </a:r>
            <a:r>
              <a:rPr spc="-10" dirty="0"/>
              <a:t>обсуждением </a:t>
            </a:r>
            <a:r>
              <a:rPr dirty="0"/>
              <a:t>условий</a:t>
            </a:r>
            <a:r>
              <a:rPr spc="-30" dirty="0"/>
              <a:t> </a:t>
            </a:r>
            <a:r>
              <a:rPr spc="-10" dirty="0"/>
              <a:t>задач</a:t>
            </a:r>
            <a:r>
              <a:rPr spc="-50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dirty="0"/>
              <a:t>приемов</a:t>
            </a:r>
            <a:r>
              <a:rPr spc="-30" dirty="0"/>
              <a:t> </a:t>
            </a:r>
            <a:r>
              <a:rPr dirty="0"/>
              <a:t>их</a:t>
            </a:r>
            <a:r>
              <a:rPr spc="-35" dirty="0"/>
              <a:t> </a:t>
            </a:r>
            <a:r>
              <a:rPr dirty="0"/>
              <a:t>решений.</a:t>
            </a:r>
            <a:r>
              <a:rPr spc="-5" dirty="0"/>
              <a:t> </a:t>
            </a:r>
            <a:r>
              <a:rPr dirty="0"/>
              <a:t>Это</a:t>
            </a:r>
            <a:r>
              <a:rPr spc="-40" dirty="0"/>
              <a:t> </a:t>
            </a:r>
            <a:r>
              <a:rPr spc="-10" dirty="0"/>
              <a:t>чередование </a:t>
            </a:r>
            <a:r>
              <a:rPr dirty="0"/>
              <a:t>достигается</a:t>
            </a:r>
            <a:r>
              <a:rPr spc="-15" dirty="0"/>
              <a:t> </a:t>
            </a:r>
            <a:r>
              <a:rPr spc="-10" dirty="0"/>
              <a:t>разделением</a:t>
            </a:r>
            <a:r>
              <a:rPr dirty="0"/>
              <a:t> </a:t>
            </a:r>
            <a:r>
              <a:rPr spc="-10" dirty="0"/>
              <a:t>каждого</a:t>
            </a:r>
            <a:r>
              <a:rPr spc="-50" dirty="0"/>
              <a:t> </a:t>
            </a:r>
            <a:r>
              <a:rPr dirty="0"/>
              <a:t>занятия</a:t>
            </a:r>
            <a:r>
              <a:rPr spc="-5" dirty="0"/>
              <a:t> </a:t>
            </a:r>
            <a:r>
              <a:rPr dirty="0"/>
              <a:t>на</a:t>
            </a:r>
            <a:r>
              <a:rPr spc="-30" dirty="0"/>
              <a:t> </a:t>
            </a:r>
            <a:r>
              <a:rPr dirty="0"/>
              <a:t>две</a:t>
            </a:r>
            <a:r>
              <a:rPr spc="-35" dirty="0"/>
              <a:t> </a:t>
            </a:r>
            <a:r>
              <a:rPr dirty="0"/>
              <a:t>части </a:t>
            </a:r>
            <a:r>
              <a:rPr spc="-50" dirty="0"/>
              <a:t>–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«бескомпьютерную»</a:t>
            </a:r>
            <a:r>
              <a:rPr spc="-25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spc="-10" dirty="0"/>
              <a:t>«компьютерную</a:t>
            </a:r>
            <a:r>
              <a:rPr sz="1400" spc="-10" dirty="0"/>
              <a:t>/</a:t>
            </a:r>
            <a:endParaRPr sz="1400"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48508" y="5815100"/>
            <a:ext cx="912434" cy="912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79323" y="1583182"/>
            <a:ext cx="869886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1140"/>
              </a:spcBef>
            </a:pPr>
            <a:r>
              <a:rPr sz="2400" b="1" spc="-15" smtClean="0">
                <a:solidFill>
                  <a:srgbClr val="FFDD70"/>
                </a:solidFill>
                <a:latin typeface="Cambria"/>
                <a:cs typeface="Cambria"/>
              </a:rPr>
              <a:t> 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8031" y="2379217"/>
            <a:ext cx="3028315" cy="306070"/>
          </a:xfrm>
          <a:custGeom>
            <a:avLst/>
            <a:gdLst/>
            <a:ahLst/>
            <a:cxnLst/>
            <a:rect l="l" t="t" r="r" b="b"/>
            <a:pathLst>
              <a:path w="3028315" h="306069">
                <a:moveTo>
                  <a:pt x="0" y="0"/>
                </a:moveTo>
                <a:lnTo>
                  <a:pt x="0" y="287274"/>
                </a:lnTo>
              </a:path>
              <a:path w="3028315" h="306069">
                <a:moveTo>
                  <a:pt x="3027807" y="18161"/>
                </a:moveTo>
                <a:lnTo>
                  <a:pt x="3027807" y="305562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57108" y="3361715"/>
            <a:ext cx="16192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45"/>
              </a:lnSpc>
            </a:pPr>
            <a:r>
              <a:rPr sz="2400" b="1" spc="-145" dirty="0">
                <a:solidFill>
                  <a:srgbClr val="006FC0"/>
                </a:solidFill>
                <a:latin typeface="Cambria"/>
                <a:cs typeface="Cambria"/>
              </a:rPr>
              <a:t>о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3027" y="2889338"/>
            <a:ext cx="976373" cy="976373"/>
          </a:xfrm>
          <a:prstGeom prst="rect">
            <a:avLst/>
          </a:prstGeom>
        </p:spPr>
      </p:pic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533399" y="228600"/>
            <a:ext cx="7772401" cy="2724464"/>
          </a:xfrm>
        </p:spPr>
        <p:txBody>
          <a:bodyPr/>
          <a:lstStyle/>
          <a:p>
            <a:r>
              <a:rPr lang="ru-RU" b="0" dirty="0" smtClean="0">
                <a:solidFill>
                  <a:srgbClr val="0070C0"/>
                </a:solidFill>
              </a:rPr>
              <a:t>«</a:t>
            </a:r>
            <a:r>
              <a:rPr lang="ru-RU" b="0" dirty="0" err="1" smtClean="0">
                <a:solidFill>
                  <a:srgbClr val="0070C0"/>
                </a:solidFill>
              </a:rPr>
              <a:t>ПиктоМир</a:t>
            </a:r>
            <a:r>
              <a:rPr lang="ru-RU" b="0" dirty="0" smtClean="0">
                <a:solidFill>
                  <a:srgbClr val="0070C0"/>
                </a:solidFill>
              </a:rPr>
              <a:t>» – робототехнический набор, рассчитанный на детей от 4-х лет. В комплект входит: радиоуправляемый робот с зарядным устройством, пульт для ручного управления, ПО для компьютерного управления, комплект мягких фигурок роботов, </a:t>
            </a:r>
            <a:r>
              <a:rPr lang="ru-RU" b="0" dirty="0" err="1" smtClean="0">
                <a:solidFill>
                  <a:srgbClr val="0070C0"/>
                </a:solidFill>
              </a:rPr>
              <a:t>пиктокубики</a:t>
            </a:r>
            <a:r>
              <a:rPr lang="ru-RU" b="0" dirty="0" smtClean="0">
                <a:solidFill>
                  <a:srgbClr val="0070C0"/>
                </a:solidFill>
              </a:rPr>
              <a:t>, магнитные карточки и коврики для сборки игровых полей.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62200" y="3048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ownloads\dj1wxtaihgxopdkzwimox9jiorr33o3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124200"/>
            <a:ext cx="6096000" cy="324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1024</Words>
  <Application>Microsoft Office PowerPoint</Application>
  <PresentationFormat>Экран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ЦЕЛЬ</vt:lpstr>
      <vt:lpstr>ПиктоМир — бестекстовая цифровая образовательная среда для систематического погружения в современное программирование дошкольников и младших школьников, даже тех, которые пока ещё не умеют читать и писать</vt:lpstr>
      <vt:lpstr>Алгоритмика – это наука, которая способствует развитию у детей алгоритмического мышления, что позволяет строить свои и понимать чужие алгоритмы.</vt:lpstr>
      <vt:lpstr>КУРС ЗАНЯТИЙ ПО ПИКТОМИРУ РАСЧИТАН  НА РАБОТУ С ДЕТЬМИ , НАЧИНАЯ С 4-Х ЛЕТ</vt:lpstr>
      <vt:lpstr>МОДУЛИ В РАБОТЕ</vt:lpstr>
      <vt:lpstr>МОДУЛИ В РАБОТЕ</vt:lpstr>
      <vt:lpstr>МОДУЛИ В РАБОТЕ</vt:lpstr>
      <vt:lpstr>«ПиктоМир» – робототехнический набор, рассчитанный на детей от 4-х лет. В комплект входит: радиоуправляемый робот с зарядным устройством, пульт для ручного управления, ПО для компьютерного управления, комплект мягких фигурок роботов, пиктокубики, магнитные карточки и коврики для сборки игровых полей.</vt:lpstr>
      <vt:lpstr>ЦИФРОВАЯ ОБРАЗОВАТЕЛЬНАЯ СРЕДА «ПИКТОМИР»</vt:lpstr>
      <vt:lpstr>ПРЕДМЕТНО-ИГРОВАЯ СРЕДА</vt:lpstr>
      <vt:lpstr>Презентация PowerPoint</vt:lpstr>
      <vt:lpstr>Презентация PowerPoint</vt:lpstr>
      <vt:lpstr>Презентация PowerPoint</vt:lpstr>
      <vt:lpstr>БЕCКОМПЬЮТЕРНАЯ «АКТИВНОСТЬ»</vt:lpstr>
      <vt:lpstr>БУМАЖНЫЕ ИГРЫ</vt:lpstr>
      <vt:lpstr>БЕСЕДЫ</vt:lpstr>
      <vt:lpstr>РАБОТА НА ИНТЕРАКТИВНОЙ ДОСКЕ</vt:lpstr>
      <vt:lpstr>ПиктоМир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</dc:creator>
  <cp:lastModifiedBy>PC</cp:lastModifiedBy>
  <cp:revision>24</cp:revision>
  <dcterms:created xsi:type="dcterms:W3CDTF">2023-12-11T04:44:15Z</dcterms:created>
  <dcterms:modified xsi:type="dcterms:W3CDTF">2023-12-15T07:12:12Z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2023-12-11T00:00:00Z</vt:filetime>
  </property>
  <property fmtid="{D5CDD505-2E9C-101B-9397-08002B2CF9AE}" pid="5" name="Producer">
    <vt:lpwstr>Microsoft® PowerPoint® 2010</vt:lpwstr>
  </property>
</Properties>
</file>